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4" r:id="rId2"/>
    <p:sldId id="276" r:id="rId3"/>
    <p:sldId id="332" r:id="rId4"/>
    <p:sldId id="335" r:id="rId5"/>
    <p:sldId id="336" r:id="rId6"/>
    <p:sldId id="279" r:id="rId7"/>
    <p:sldId id="316" r:id="rId8"/>
    <p:sldId id="340" r:id="rId9"/>
    <p:sldId id="361" r:id="rId10"/>
    <p:sldId id="362" r:id="rId11"/>
    <p:sldId id="280" r:id="rId12"/>
    <p:sldId id="363" r:id="rId13"/>
    <p:sldId id="364" r:id="rId14"/>
    <p:sldId id="365" r:id="rId15"/>
    <p:sldId id="360" r:id="rId16"/>
    <p:sldId id="339" r:id="rId17"/>
    <p:sldId id="288" r:id="rId18"/>
    <p:sldId id="341" r:id="rId19"/>
    <p:sldId id="28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ä¸­åº¦æ ·å¼ 2 - å¼ºè°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#1">
  <dgm:title val=""/>
  <dgm:desc val=""/>
  <dgm:catLst>
    <dgm:cat type="accent5" pri="11300"/>
  </dgm:catLst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#1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9767EC-45A5-4690-BD18-E11B67407D41}" type="doc">
      <dgm:prSet loTypeId="urn:microsoft.com/office/officeart/2005/8/layout/default#1" loCatId="list" qsTypeId="urn:microsoft.com/office/officeart/2005/8/quickstyle/simple3#1" qsCatId="simple" csTypeId="urn:microsoft.com/office/officeart/2005/8/colors/accent5_3#1" csCatId="accent1" phldr="0"/>
      <dgm:spPr/>
      <dgm:t>
        <a:bodyPr/>
        <a:lstStyle/>
        <a:p>
          <a:endParaRPr lang="zh-CN" altLang="en-US"/>
        </a:p>
      </dgm:t>
    </dgm:pt>
    <dgm:pt modelId="{9B6BB80D-CE45-4175-8E2D-4905C0D010CD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_tradnl" sz="1500" dirty="0">
              <a:sym typeface="+mn-ea"/>
            </a:rPr>
            <a:t>C</a:t>
          </a:r>
          <a:r>
            <a:rPr lang="es-EC" sz="1500" dirty="0">
              <a:sym typeface="+mn-ea"/>
            </a:rPr>
            <a:t>risis de salud global que define nuestro tiempo y el mayor desafío que hemos enfrentado desde la Segunda Guerra Mundial. </a:t>
          </a:r>
          <a:endParaRPr lang="zh-CN" altLang="en-US" sz="1500"/>
        </a:p>
      </dgm:t>
    </dgm:pt>
    <dgm:pt modelId="{BB1D02B8-EBBE-4750-81F7-841715D8CAD2}" type="parTrans" cxnId="{6D17D933-0DDB-4652-A90E-F2358E2EBD0E}">
      <dgm:prSet/>
      <dgm:spPr/>
      <dgm:t>
        <a:bodyPr/>
        <a:lstStyle/>
        <a:p>
          <a:endParaRPr lang="zh-CN" altLang="en-US"/>
        </a:p>
      </dgm:t>
    </dgm:pt>
    <dgm:pt modelId="{59718BFC-7461-43EC-A70B-78CAAE8F9086}" type="sibTrans" cxnId="{6D17D933-0DDB-4652-A90E-F2358E2EBD0E}">
      <dgm:prSet/>
      <dgm:spPr/>
      <dgm:t>
        <a:bodyPr/>
        <a:lstStyle/>
        <a:p>
          <a:endParaRPr lang="zh-CN" altLang="en-US"/>
        </a:p>
      </dgm:t>
    </dgm:pt>
    <dgm:pt modelId="{4FA167C7-41CD-4946-9FE3-982B93A7A123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C" dirty="0">
              <a:sym typeface="+mn-ea"/>
            </a:rPr>
            <a:t>C</a:t>
          </a:r>
          <a:r>
            <a:rPr lang="es-EC" dirty="0">
              <a:sym typeface="+mn-ea"/>
            </a:rPr>
            <a:t>arrera contra la propagación de la enfermedad</a:t>
          </a:r>
          <a:endParaRPr lang="es-EC" dirty="0"/>
        </a:p>
      </dgm:t>
    </dgm:pt>
    <dgm:pt modelId="{0FBEE49D-B4F4-4FDC-A0B8-82C9EAE8FC49}" type="parTrans" cxnId="{D8B62776-3E2C-4E4B-84AC-D5FC35F11B90}">
      <dgm:prSet/>
      <dgm:spPr/>
      <dgm:t>
        <a:bodyPr/>
        <a:lstStyle/>
        <a:p>
          <a:endParaRPr lang="zh-CN" altLang="en-US"/>
        </a:p>
      </dgm:t>
    </dgm:pt>
    <dgm:pt modelId="{A5DEF5B1-D3B3-42ED-86C6-DE0BFE8F1D5E}" type="sibTrans" cxnId="{D8B62776-3E2C-4E4B-84AC-D5FC35F11B90}">
      <dgm:prSet/>
      <dgm:spPr/>
      <dgm:t>
        <a:bodyPr/>
        <a:lstStyle/>
        <a:p>
          <a:endParaRPr lang="zh-CN" altLang="en-US"/>
        </a:p>
      </dgm:t>
    </dgm:pt>
    <dgm:pt modelId="{012E2374-9848-4A3A-A4CB-AB21E01F47B2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P</a:t>
          </a:r>
          <a:r>
            <a:rPr lang="es-ES_tradnl" altLang="es-EC" dirty="0" smtClean="0">
              <a:sym typeface="+mn-ea"/>
            </a:rPr>
            <a:t>one</a:t>
          </a:r>
          <a:r>
            <a:rPr>
              <a:sym typeface="+mn-ea"/>
            </a:rPr>
            <a:t> </a:t>
          </a:r>
          <a:r>
            <a:rPr lang="es-EC" dirty="0">
              <a:sym typeface="+mn-ea"/>
            </a:rPr>
            <a:t>a prueba a cada uno de los países que toca</a:t>
          </a:r>
          <a:r>
            <a:rPr lang="es-ES_tradnl" altLang="es-EC" dirty="0">
              <a:sym typeface="+mn-ea"/>
            </a:rPr>
            <a:t>.</a:t>
          </a:r>
          <a:r>
            <a:rPr lang="es-EC" dirty="0">
              <a:sym typeface="+mn-ea"/>
            </a:rPr>
            <a:t> </a:t>
          </a:r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C" dirty="0">
              <a:sym typeface="+mn-ea"/>
            </a:rPr>
            <a:t>T</a:t>
          </a:r>
          <a:r>
            <a:rPr lang="es-EC" dirty="0">
              <a:sym typeface="+mn-ea"/>
            </a:rPr>
            <a:t>iene el potencial de crear crisis sociales, económicas y políticas devastadoras que dejarán profundas cicatrices.</a:t>
          </a:r>
          <a:endParaRPr lang="es-EC" dirty="0"/>
        </a:p>
      </dgm:t>
    </dgm:pt>
    <dgm:pt modelId="{62C7854A-82A8-4FC8-9834-5F3449F276F1}" type="parTrans" cxnId="{3F870BAD-E02E-49A0-80FB-689EA357DFA9}">
      <dgm:prSet/>
      <dgm:spPr/>
      <dgm:t>
        <a:bodyPr/>
        <a:lstStyle/>
        <a:p>
          <a:endParaRPr lang="zh-CN" altLang="en-US"/>
        </a:p>
      </dgm:t>
    </dgm:pt>
    <dgm:pt modelId="{AEF6F788-4997-4B27-9CA3-00098FDB30A5}" type="sibTrans" cxnId="{3F870BAD-E02E-49A0-80FB-689EA357DFA9}">
      <dgm:prSet/>
      <dgm:spPr/>
      <dgm:t>
        <a:bodyPr/>
        <a:lstStyle/>
        <a:p>
          <a:endParaRPr lang="zh-CN" altLang="en-US"/>
        </a:p>
      </dgm:t>
    </dgm:pt>
    <dgm:pt modelId="{7445BF43-8F4F-4601-8E54-44F36454B2AE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>
              <a:sym typeface="+mn-ea"/>
            </a:rPr>
            <a:t>E</a:t>
          </a:r>
          <a:r>
            <a:rPr lang="es-EC" dirty="0" smtClean="0">
              <a:sym typeface="+mn-ea"/>
            </a:rPr>
            <a:t>stamos </a:t>
          </a:r>
          <a:r>
            <a:rPr>
              <a:sym typeface="+mn-ea"/>
            </a:rPr>
            <a:t>e</a:t>
          </a:r>
          <a:r>
            <a:rPr lang="es-EC" dirty="0">
              <a:sym typeface="+mn-ea"/>
            </a:rPr>
            <a:t>n territorio desconocido. </a:t>
          </a:r>
          <a:endParaRPr lang="es-EC" dirty="0"/>
        </a:p>
      </dgm:t>
    </dgm:pt>
    <dgm:pt modelId="{0F92155C-AC9D-4FA3-A8E0-B855B2434614}" type="parTrans" cxnId="{2F76FF5E-6DFA-4AC7-ACB2-8C932349C2AA}">
      <dgm:prSet/>
      <dgm:spPr/>
      <dgm:t>
        <a:bodyPr/>
        <a:lstStyle/>
        <a:p>
          <a:endParaRPr lang="zh-CN" altLang="en-US"/>
        </a:p>
      </dgm:t>
    </dgm:pt>
    <dgm:pt modelId="{053FC03B-A92E-4CAC-B45E-1DF4D29ECD7A}" type="sibTrans" cxnId="{2F76FF5E-6DFA-4AC7-ACB2-8C932349C2AA}">
      <dgm:prSet/>
      <dgm:spPr/>
      <dgm:t>
        <a:bodyPr/>
        <a:lstStyle/>
        <a:p>
          <a:endParaRPr lang="zh-CN" altLang="en-US"/>
        </a:p>
      </dgm:t>
    </dgm:pt>
    <dgm:pt modelId="{6509179F-ACA4-4700-A36E-219FB6C410E8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_tradnl">
              <a:sym typeface="+mn-ea"/>
            </a:rPr>
            <a:t>La</a:t>
          </a:r>
          <a:r>
            <a:rPr lang="es-EC" dirty="0">
              <a:sym typeface="+mn-ea"/>
            </a:rPr>
            <a:t>s personas pierden sus trabajos e ingresos, sin forma de saber cuándo volverá a la normalidad. </a:t>
          </a:r>
          <a:endParaRPr lang="es-EC" dirty="0"/>
        </a:p>
      </dgm:t>
    </dgm:pt>
    <dgm:pt modelId="{71565FF3-755E-45E8-BA70-1F310FD4C06B}" type="parTrans" cxnId="{77C041DF-C95D-4D47-A58F-4EB73F13DCD5}">
      <dgm:prSet/>
      <dgm:spPr/>
      <dgm:t>
        <a:bodyPr/>
        <a:lstStyle/>
        <a:p>
          <a:endParaRPr lang="zh-CN" altLang="en-US"/>
        </a:p>
      </dgm:t>
    </dgm:pt>
    <dgm:pt modelId="{7D36E41E-D04A-42FB-96E3-A252BA9520CB}" type="sibTrans" cxnId="{77C041DF-C95D-4D47-A58F-4EB73F13DCD5}">
      <dgm:prSet/>
      <dgm:spPr/>
      <dgm:t>
        <a:bodyPr/>
        <a:lstStyle/>
        <a:p>
          <a:endParaRPr lang="zh-CN" altLang="en-US"/>
        </a:p>
      </dgm:t>
    </dgm:pt>
    <dgm:pt modelId="{6263A432-66E8-42C0-87B1-FDFFB789EC9E}" type="pres">
      <dgm:prSet presAssocID="{A69767EC-45A5-4690-BD18-E11B67407D4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45BC76BB-AE4B-4A92-A58B-7E063DBD1E24}" type="pres">
      <dgm:prSet presAssocID="{9B6BB80D-CE45-4175-8E2D-4905C0D010C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27FEB09D-0795-4328-AC3A-216994F3D6B6}" type="pres">
      <dgm:prSet presAssocID="{59718BFC-7461-43EC-A70B-78CAAE8F9086}" presName="sibTrans" presStyleCnt="0"/>
      <dgm:spPr/>
    </dgm:pt>
    <dgm:pt modelId="{847E901F-75F0-4307-BA30-D30DEFF4E488}" type="pres">
      <dgm:prSet presAssocID="{4FA167C7-41CD-4946-9FE3-982B93A7A12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665879-D2CA-4AD3-85DF-9C98D3EE79E3}" type="pres">
      <dgm:prSet presAssocID="{A5DEF5B1-D3B3-42ED-86C6-DE0BFE8F1D5E}" presName="sibTrans" presStyleCnt="0"/>
      <dgm:spPr/>
    </dgm:pt>
    <dgm:pt modelId="{43B36D94-2B60-4FDF-86E6-EEE9BC8470EF}" type="pres">
      <dgm:prSet presAssocID="{012E2374-9848-4A3A-A4CB-AB21E01F47B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204F384-F171-43F9-9CC1-375ABE603CAC}" type="pres">
      <dgm:prSet presAssocID="{AEF6F788-4997-4B27-9CA3-00098FDB30A5}" presName="sibTrans" presStyleCnt="0"/>
      <dgm:spPr/>
    </dgm:pt>
    <dgm:pt modelId="{20B5779C-E87E-412E-8710-5EC38FEF4CEE}" type="pres">
      <dgm:prSet presAssocID="{7445BF43-8F4F-4601-8E54-44F36454B2A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F172A2B-4638-4663-910A-85711461A2EC}" type="pres">
      <dgm:prSet presAssocID="{053FC03B-A92E-4CAC-B45E-1DF4D29ECD7A}" presName="sibTrans" presStyleCnt="0"/>
      <dgm:spPr/>
    </dgm:pt>
    <dgm:pt modelId="{40824626-A253-450E-83D8-4E8EE145074C}" type="pres">
      <dgm:prSet presAssocID="{6509179F-ACA4-4700-A36E-219FB6C410E8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B353EEA1-5341-430F-BA44-252A1818068D}" type="presOf" srcId="{6509179F-ACA4-4700-A36E-219FB6C410E8}" destId="{40824626-A253-450E-83D8-4E8EE145074C}" srcOrd="0" destOrd="0" presId="urn:microsoft.com/office/officeart/2005/8/layout/default#1"/>
    <dgm:cxn modelId="{E8989C46-83D4-45C9-A21C-4E46D7A9A242}" type="presOf" srcId="{4FA167C7-41CD-4946-9FE3-982B93A7A123}" destId="{847E901F-75F0-4307-BA30-D30DEFF4E488}" srcOrd="0" destOrd="0" presId="urn:microsoft.com/office/officeart/2005/8/layout/default#1"/>
    <dgm:cxn modelId="{3F870BAD-E02E-49A0-80FB-689EA357DFA9}" srcId="{A69767EC-45A5-4690-BD18-E11B67407D41}" destId="{012E2374-9848-4A3A-A4CB-AB21E01F47B2}" srcOrd="2" destOrd="0" parTransId="{62C7854A-82A8-4FC8-9834-5F3449F276F1}" sibTransId="{AEF6F788-4997-4B27-9CA3-00098FDB30A5}"/>
    <dgm:cxn modelId="{6864B5D4-247D-46ED-93A3-B1A474F3ED05}" type="presOf" srcId="{9B6BB80D-CE45-4175-8E2D-4905C0D010CD}" destId="{45BC76BB-AE4B-4A92-A58B-7E063DBD1E24}" srcOrd="0" destOrd="0" presId="urn:microsoft.com/office/officeart/2005/8/layout/default#1"/>
    <dgm:cxn modelId="{CF10DDD0-8CDD-4551-9F5F-0C52A4B3E30E}" type="presOf" srcId="{7445BF43-8F4F-4601-8E54-44F36454B2AE}" destId="{20B5779C-E87E-412E-8710-5EC38FEF4CEE}" srcOrd="0" destOrd="0" presId="urn:microsoft.com/office/officeart/2005/8/layout/default#1"/>
    <dgm:cxn modelId="{2F76FF5E-6DFA-4AC7-ACB2-8C932349C2AA}" srcId="{A69767EC-45A5-4690-BD18-E11B67407D41}" destId="{7445BF43-8F4F-4601-8E54-44F36454B2AE}" srcOrd="3" destOrd="0" parTransId="{0F92155C-AC9D-4FA3-A8E0-B855B2434614}" sibTransId="{053FC03B-A92E-4CAC-B45E-1DF4D29ECD7A}"/>
    <dgm:cxn modelId="{D8B62776-3E2C-4E4B-84AC-D5FC35F11B90}" srcId="{A69767EC-45A5-4690-BD18-E11B67407D41}" destId="{4FA167C7-41CD-4946-9FE3-982B93A7A123}" srcOrd="1" destOrd="0" parTransId="{0FBEE49D-B4F4-4FDC-A0B8-82C9EAE8FC49}" sibTransId="{A5DEF5B1-D3B3-42ED-86C6-DE0BFE8F1D5E}"/>
    <dgm:cxn modelId="{7BED3FEE-B3FB-4171-96FD-0E4F1E7A82CA}" type="presOf" srcId="{012E2374-9848-4A3A-A4CB-AB21E01F47B2}" destId="{43B36D94-2B60-4FDF-86E6-EEE9BC8470EF}" srcOrd="0" destOrd="0" presId="urn:microsoft.com/office/officeart/2005/8/layout/default#1"/>
    <dgm:cxn modelId="{77C041DF-C95D-4D47-A58F-4EB73F13DCD5}" srcId="{A69767EC-45A5-4690-BD18-E11B67407D41}" destId="{6509179F-ACA4-4700-A36E-219FB6C410E8}" srcOrd="4" destOrd="0" parTransId="{71565FF3-755E-45E8-BA70-1F310FD4C06B}" sibTransId="{7D36E41E-D04A-42FB-96E3-A252BA9520CB}"/>
    <dgm:cxn modelId="{6D17D933-0DDB-4652-A90E-F2358E2EBD0E}" srcId="{A69767EC-45A5-4690-BD18-E11B67407D41}" destId="{9B6BB80D-CE45-4175-8E2D-4905C0D010CD}" srcOrd="0" destOrd="0" parTransId="{BB1D02B8-EBBE-4750-81F7-841715D8CAD2}" sibTransId="{59718BFC-7461-43EC-A70B-78CAAE8F9086}"/>
    <dgm:cxn modelId="{123AD147-2A1B-458E-BCE2-FB3CDD6591ED}" type="presOf" srcId="{A69767EC-45A5-4690-BD18-E11B67407D41}" destId="{6263A432-66E8-42C0-87B1-FDFFB789EC9E}" srcOrd="0" destOrd="0" presId="urn:microsoft.com/office/officeart/2005/8/layout/default#1"/>
    <dgm:cxn modelId="{170FE6CD-A559-49A3-964E-F2B667E55A6D}" type="presParOf" srcId="{6263A432-66E8-42C0-87B1-FDFFB789EC9E}" destId="{45BC76BB-AE4B-4A92-A58B-7E063DBD1E24}" srcOrd="0" destOrd="0" presId="urn:microsoft.com/office/officeart/2005/8/layout/default#1"/>
    <dgm:cxn modelId="{16F537EF-18BA-40EE-8D52-072A5D92BDB5}" type="presParOf" srcId="{6263A432-66E8-42C0-87B1-FDFFB789EC9E}" destId="{27FEB09D-0795-4328-AC3A-216994F3D6B6}" srcOrd="1" destOrd="0" presId="urn:microsoft.com/office/officeart/2005/8/layout/default#1"/>
    <dgm:cxn modelId="{EAC6E10D-A2BF-445D-B391-7AAE3DF0F944}" type="presParOf" srcId="{6263A432-66E8-42C0-87B1-FDFFB789EC9E}" destId="{847E901F-75F0-4307-BA30-D30DEFF4E488}" srcOrd="2" destOrd="0" presId="urn:microsoft.com/office/officeart/2005/8/layout/default#1"/>
    <dgm:cxn modelId="{4C7BEE82-1C45-4CFE-A6C0-2DD46D2496C9}" type="presParOf" srcId="{6263A432-66E8-42C0-87B1-FDFFB789EC9E}" destId="{53665879-D2CA-4AD3-85DF-9C98D3EE79E3}" srcOrd="3" destOrd="0" presId="urn:microsoft.com/office/officeart/2005/8/layout/default#1"/>
    <dgm:cxn modelId="{DCEC3694-2959-45CB-9150-99039FBD9AB8}" type="presParOf" srcId="{6263A432-66E8-42C0-87B1-FDFFB789EC9E}" destId="{43B36D94-2B60-4FDF-86E6-EEE9BC8470EF}" srcOrd="4" destOrd="0" presId="urn:microsoft.com/office/officeart/2005/8/layout/default#1"/>
    <dgm:cxn modelId="{BDD32A80-5541-46D3-87AD-1CF257343BD5}" type="presParOf" srcId="{6263A432-66E8-42C0-87B1-FDFFB789EC9E}" destId="{E204F384-F171-43F9-9CC1-375ABE603CAC}" srcOrd="5" destOrd="0" presId="urn:microsoft.com/office/officeart/2005/8/layout/default#1"/>
    <dgm:cxn modelId="{00F7C9EB-8551-4E2E-942A-664A9A24C11A}" type="presParOf" srcId="{6263A432-66E8-42C0-87B1-FDFFB789EC9E}" destId="{20B5779C-E87E-412E-8710-5EC38FEF4CEE}" srcOrd="6" destOrd="0" presId="urn:microsoft.com/office/officeart/2005/8/layout/default#1"/>
    <dgm:cxn modelId="{2210ACEB-67D9-428D-89A9-6A6F6FBBD605}" type="presParOf" srcId="{6263A432-66E8-42C0-87B1-FDFFB789EC9E}" destId="{BF172A2B-4638-4663-910A-85711461A2EC}" srcOrd="7" destOrd="0" presId="urn:microsoft.com/office/officeart/2005/8/layout/default#1"/>
    <dgm:cxn modelId="{62F98173-88BB-402E-B066-F43845D30CF8}" type="presParOf" srcId="{6263A432-66E8-42C0-87B1-FDFFB789EC9E}" destId="{40824626-A253-450E-83D8-4E8EE145074C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2B458C-BC40-45A6-8A19-CA6B6A1A4FE2}" type="doc">
      <dgm:prSet loTypeId="urn:microsoft.com/office/officeart/2005/8/layout/vList6" loCatId="process" qsTypeId="urn:microsoft.com/office/officeart/2005/8/quickstyle/simple1#1" qsCatId="simple" csTypeId="urn:microsoft.com/office/officeart/2005/8/colors/accent1_2#1" csCatId="accent1" phldr="0"/>
      <dgm:spPr/>
      <dgm:t>
        <a:bodyPr/>
        <a:lstStyle/>
        <a:p>
          <a:endParaRPr lang="zh-CN" altLang="en-US"/>
        </a:p>
      </dgm:t>
    </dgm:pt>
    <dgm:pt modelId="{49A999F3-5393-483C-B555-B31850A91A85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zh-CN" b="1"/>
            <a:t>EVOLUTIVAS</a:t>
          </a:r>
        </a:p>
      </dgm:t>
    </dgm:pt>
    <dgm:pt modelId="{360286A8-D7B4-4F6A-95E0-0BEA70FFD800}" type="parTrans" cxnId="{D270A724-E9B2-48C6-ADF4-816A3819DCCE}">
      <dgm:prSet/>
      <dgm:spPr/>
      <dgm:t>
        <a:bodyPr/>
        <a:lstStyle/>
        <a:p>
          <a:endParaRPr lang="zh-CN" altLang="en-US"/>
        </a:p>
      </dgm:t>
    </dgm:pt>
    <dgm:pt modelId="{92A4D751-D9B2-4592-908C-8D7C3757D80D}" type="sibTrans" cxnId="{D270A724-E9B2-48C6-ADF4-816A3819DCCE}">
      <dgm:prSet/>
      <dgm:spPr/>
      <dgm:t>
        <a:bodyPr/>
        <a:lstStyle/>
        <a:p>
          <a:endParaRPr lang="zh-CN" altLang="en-US"/>
        </a:p>
      </dgm:t>
    </dgm:pt>
    <dgm:pt modelId="{7F907CF2-C614-4A82-ADF2-97BD3FFB2791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s-ES_tradnl" altLang="zh-CN" sz="1600"/>
            <a:t>Desarrolladas con las etapas de maduración en las diversas etapas de la vida</a:t>
          </a:r>
        </a:p>
      </dgm:t>
    </dgm:pt>
    <dgm:pt modelId="{0EA976F2-894F-4D09-9DA9-F01DF9CB3F1F}" type="parTrans" cxnId="{57F9895E-53BC-496D-A1BC-2B75DE735FE5}">
      <dgm:prSet/>
      <dgm:spPr/>
      <dgm:t>
        <a:bodyPr/>
        <a:lstStyle/>
        <a:p>
          <a:endParaRPr lang="zh-CN" altLang="en-US"/>
        </a:p>
      </dgm:t>
    </dgm:pt>
    <dgm:pt modelId="{CB91B726-F4DE-441F-A2BD-87D81E8EBE31}" type="sibTrans" cxnId="{57F9895E-53BC-496D-A1BC-2B75DE735FE5}">
      <dgm:prSet/>
      <dgm:spPr/>
      <dgm:t>
        <a:bodyPr/>
        <a:lstStyle/>
        <a:p>
          <a:endParaRPr lang="zh-CN" altLang="en-US"/>
        </a:p>
      </dgm:t>
    </dgm:pt>
    <dgm:pt modelId="{D53B822D-A009-433B-9C42-C9E48F2382E5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zh-CN" b="1"/>
            <a:t>SITUACIONAL</a:t>
          </a:r>
        </a:p>
      </dgm:t>
    </dgm:pt>
    <dgm:pt modelId="{361BB1B2-26C4-418D-AA7E-3BCE179F9189}" type="parTrans" cxnId="{E23C01E5-2362-4BB7-BB36-813677E3089C}">
      <dgm:prSet/>
      <dgm:spPr/>
      <dgm:t>
        <a:bodyPr/>
        <a:lstStyle/>
        <a:p>
          <a:endParaRPr lang="zh-CN" altLang="en-US"/>
        </a:p>
      </dgm:t>
    </dgm:pt>
    <dgm:pt modelId="{C9F3669F-E7CC-4682-80C6-69739008D0D8}" type="sibTrans" cxnId="{E23C01E5-2362-4BB7-BB36-813677E3089C}">
      <dgm:prSet/>
      <dgm:spPr/>
      <dgm:t>
        <a:bodyPr/>
        <a:lstStyle/>
        <a:p>
          <a:endParaRPr lang="zh-CN" altLang="en-US"/>
        </a:p>
      </dgm:t>
    </dgm:pt>
    <dgm:pt modelId="{C4696398-B485-4CE9-B3C3-1089FF303198}">
      <dgm:prSet phldrT="[Texto]"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es-ES_tradnl" altLang="zh-CN"/>
            <a:t>No frecuentes, repentinas, ocasionadas por causas externas, en ocasiones fuera del control de las personas. </a:t>
          </a:r>
        </a:p>
      </dgm:t>
    </dgm:pt>
    <dgm:pt modelId="{E07C9789-4E0E-406A-8FCA-1EE4D0B57505}" type="parTrans" cxnId="{3F9F1035-9D91-45C6-92D1-C6DB45AC1F93}">
      <dgm:prSet/>
      <dgm:spPr/>
      <dgm:t>
        <a:bodyPr/>
        <a:lstStyle/>
        <a:p>
          <a:endParaRPr lang="zh-CN" altLang="en-US"/>
        </a:p>
      </dgm:t>
    </dgm:pt>
    <dgm:pt modelId="{27923DB6-8ECC-4047-B109-447748AE2B33}" type="sibTrans" cxnId="{3F9F1035-9D91-45C6-92D1-C6DB45AC1F93}">
      <dgm:prSet/>
      <dgm:spPr/>
      <dgm:t>
        <a:bodyPr/>
        <a:lstStyle/>
        <a:p>
          <a:endParaRPr lang="zh-CN" altLang="en-US"/>
        </a:p>
      </dgm:t>
    </dgm:pt>
    <dgm:pt modelId="{2EF8B422-C6FF-4D6D-9EC0-E16AF08EB397}" type="pres">
      <dgm:prSet presAssocID="{892B458C-BC40-45A6-8A19-CA6B6A1A4FE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20267F05-5909-4E72-A4A6-FE38F950F91F}" type="pres">
      <dgm:prSet presAssocID="{49A999F3-5393-483C-B555-B31850A91A85}" presName="linNode" presStyleCnt="0"/>
      <dgm:spPr/>
    </dgm:pt>
    <dgm:pt modelId="{3E5C28D6-E517-43C8-8FB4-28F9D62E9CD5}" type="pres">
      <dgm:prSet presAssocID="{49A999F3-5393-483C-B555-B31850A91A85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F64336A0-5BD4-4828-88F4-EACF259256AA}" type="pres">
      <dgm:prSet presAssocID="{49A999F3-5393-483C-B555-B31850A91A85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E62BF8D4-3AB1-463D-B5AE-DC2A3D7487A9}" type="pres">
      <dgm:prSet presAssocID="{92A4D751-D9B2-4592-908C-8D7C3757D80D}" presName="spacing" presStyleCnt="0"/>
      <dgm:spPr/>
    </dgm:pt>
    <dgm:pt modelId="{E9E12816-E339-4F6D-9BA6-4A75C59F9032}" type="pres">
      <dgm:prSet presAssocID="{D53B822D-A009-433B-9C42-C9E48F2382E5}" presName="linNode" presStyleCnt="0"/>
      <dgm:spPr/>
    </dgm:pt>
    <dgm:pt modelId="{5374CFFA-4AFA-4C8B-A17E-2A83A494C838}" type="pres">
      <dgm:prSet presAssocID="{D53B822D-A009-433B-9C42-C9E48F2382E5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D74634E7-CFBB-41DF-86D8-912CF6A570D6}" type="pres">
      <dgm:prSet presAssocID="{D53B822D-A009-433B-9C42-C9E48F2382E5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57F9895E-53BC-496D-A1BC-2B75DE735FE5}" srcId="{49A999F3-5393-483C-B555-B31850A91A85}" destId="{7F907CF2-C614-4A82-ADF2-97BD3FFB2791}" srcOrd="0" destOrd="0" parTransId="{0EA976F2-894F-4D09-9DA9-F01DF9CB3F1F}" sibTransId="{CB91B726-F4DE-441F-A2BD-87D81E8EBE31}"/>
    <dgm:cxn modelId="{E23C01E5-2362-4BB7-BB36-813677E3089C}" srcId="{892B458C-BC40-45A6-8A19-CA6B6A1A4FE2}" destId="{D53B822D-A009-433B-9C42-C9E48F2382E5}" srcOrd="1" destOrd="0" parTransId="{361BB1B2-26C4-418D-AA7E-3BCE179F9189}" sibTransId="{C9F3669F-E7CC-4682-80C6-69739008D0D8}"/>
    <dgm:cxn modelId="{9AE50307-7E13-4213-97BE-346FD07312C7}" type="presOf" srcId="{892B458C-BC40-45A6-8A19-CA6B6A1A4FE2}" destId="{2EF8B422-C6FF-4D6D-9EC0-E16AF08EB397}" srcOrd="0" destOrd="0" presId="urn:microsoft.com/office/officeart/2005/8/layout/vList6"/>
    <dgm:cxn modelId="{C1565796-A502-4D0E-A496-F09E62F9F728}" type="presOf" srcId="{49A999F3-5393-483C-B555-B31850A91A85}" destId="{3E5C28D6-E517-43C8-8FB4-28F9D62E9CD5}" srcOrd="0" destOrd="0" presId="urn:microsoft.com/office/officeart/2005/8/layout/vList6"/>
    <dgm:cxn modelId="{103A3A63-998A-45EE-A19E-82DE44730846}" type="presOf" srcId="{7F907CF2-C614-4A82-ADF2-97BD3FFB2791}" destId="{F64336A0-5BD4-4828-88F4-EACF259256AA}" srcOrd="0" destOrd="0" presId="urn:microsoft.com/office/officeart/2005/8/layout/vList6"/>
    <dgm:cxn modelId="{3F9F1035-9D91-45C6-92D1-C6DB45AC1F93}" srcId="{D53B822D-A009-433B-9C42-C9E48F2382E5}" destId="{C4696398-B485-4CE9-B3C3-1089FF303198}" srcOrd="0" destOrd="0" parTransId="{E07C9789-4E0E-406A-8FCA-1EE4D0B57505}" sibTransId="{27923DB6-8ECC-4047-B109-447748AE2B33}"/>
    <dgm:cxn modelId="{AB3F230C-5293-4150-A286-BC1C1B1DF20D}" type="presOf" srcId="{D53B822D-A009-433B-9C42-C9E48F2382E5}" destId="{5374CFFA-4AFA-4C8B-A17E-2A83A494C838}" srcOrd="0" destOrd="0" presId="urn:microsoft.com/office/officeart/2005/8/layout/vList6"/>
    <dgm:cxn modelId="{D270A724-E9B2-48C6-ADF4-816A3819DCCE}" srcId="{892B458C-BC40-45A6-8A19-CA6B6A1A4FE2}" destId="{49A999F3-5393-483C-B555-B31850A91A85}" srcOrd="0" destOrd="0" parTransId="{360286A8-D7B4-4F6A-95E0-0BEA70FFD800}" sibTransId="{92A4D751-D9B2-4592-908C-8D7C3757D80D}"/>
    <dgm:cxn modelId="{7218EC5F-8648-4735-9116-ED36B5CECD62}" type="presOf" srcId="{C4696398-B485-4CE9-B3C3-1089FF303198}" destId="{D74634E7-CFBB-41DF-86D8-912CF6A570D6}" srcOrd="0" destOrd="0" presId="urn:microsoft.com/office/officeart/2005/8/layout/vList6"/>
    <dgm:cxn modelId="{C9088914-D22C-4D8F-B91E-CF56D474D691}" type="presParOf" srcId="{2EF8B422-C6FF-4D6D-9EC0-E16AF08EB397}" destId="{20267F05-5909-4E72-A4A6-FE38F950F91F}" srcOrd="0" destOrd="0" presId="urn:microsoft.com/office/officeart/2005/8/layout/vList6"/>
    <dgm:cxn modelId="{E4D6FA36-67BC-43EA-B8E3-CF89D6FB6DE2}" type="presParOf" srcId="{20267F05-5909-4E72-A4A6-FE38F950F91F}" destId="{3E5C28D6-E517-43C8-8FB4-28F9D62E9CD5}" srcOrd="0" destOrd="0" presId="urn:microsoft.com/office/officeart/2005/8/layout/vList6"/>
    <dgm:cxn modelId="{D30C80CC-D45B-49F3-8E39-59C87386A2E4}" type="presParOf" srcId="{20267F05-5909-4E72-A4A6-FE38F950F91F}" destId="{F64336A0-5BD4-4828-88F4-EACF259256AA}" srcOrd="1" destOrd="0" presId="urn:microsoft.com/office/officeart/2005/8/layout/vList6"/>
    <dgm:cxn modelId="{CA5CF56D-4688-49E4-B94B-30B7D6747D4E}" type="presParOf" srcId="{2EF8B422-C6FF-4D6D-9EC0-E16AF08EB397}" destId="{E62BF8D4-3AB1-463D-B5AE-DC2A3D7487A9}" srcOrd="1" destOrd="0" presId="urn:microsoft.com/office/officeart/2005/8/layout/vList6"/>
    <dgm:cxn modelId="{440C070A-E214-43CA-BCF9-527479F3E9CE}" type="presParOf" srcId="{2EF8B422-C6FF-4D6D-9EC0-E16AF08EB397}" destId="{E9E12816-E339-4F6D-9BA6-4A75C59F9032}" srcOrd="2" destOrd="0" presId="urn:microsoft.com/office/officeart/2005/8/layout/vList6"/>
    <dgm:cxn modelId="{235E03FE-1C49-4B01-AED3-974D3218D1E5}" type="presParOf" srcId="{E9E12816-E339-4F6D-9BA6-4A75C59F9032}" destId="{5374CFFA-4AFA-4C8B-A17E-2A83A494C838}" srcOrd="0" destOrd="0" presId="urn:microsoft.com/office/officeart/2005/8/layout/vList6"/>
    <dgm:cxn modelId="{F4648D44-C2C6-4C50-BE27-3958E84CB74B}" type="presParOf" srcId="{E9E12816-E339-4F6D-9BA6-4A75C59F9032}" destId="{D74634E7-CFBB-41DF-86D8-912CF6A570D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10D7BD-64A5-4C2C-B0E9-6728C6DACB59}" type="doc">
      <dgm:prSet loTypeId="urn:microsoft.com/office/officeart/2005/8/layout/matrix3" loCatId="matrix" qsTypeId="urn:microsoft.com/office/officeart/2005/8/quickstyle/simple3#1" qsCatId="simple" csTypeId="urn:microsoft.com/office/officeart/2005/8/colors/colorful5#1" csCatId="accent1" phldr="1"/>
      <dgm:spPr/>
      <dgm:t>
        <a:bodyPr/>
        <a:lstStyle/>
        <a:p>
          <a:endParaRPr lang="zh-CN" altLang="en-US"/>
        </a:p>
      </dgm:t>
    </dgm:pt>
    <dgm:pt modelId="{C8B3296C-ECE1-441C-A1A9-0952E3F0D656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ES_tradnl" altLang="es-ES" sz="1100" b="1">
              <a:sym typeface="+mn-ea"/>
            </a:rPr>
            <a:t>A nivel emocional: </a:t>
          </a:r>
          <a:r>
            <a:rPr lang="es-ES_tradnl" altLang="es-ES" sz="1100">
              <a:sym typeface="+mn-ea"/>
            </a:rPr>
            <a:t>Estado de shock, temor, tristeza, resentimiento o culpa, desesperanza, irritabilidad, alta reactividad, mayor labilidad emocional, dificultad para expresar sentimientos, bloqueo emocional, ansiedad, miedo.</a:t>
          </a:r>
        </a:p>
      </dgm:t>
    </dgm:pt>
    <dgm:pt modelId="{0FE6BD2A-1536-4C79-8D6D-8EF7FB1B7E73}" type="parTrans" cxnId="{2B7C6E4F-1F51-48DC-B146-1187C55F52E0}">
      <dgm:prSet/>
      <dgm:spPr/>
      <dgm:t>
        <a:bodyPr/>
        <a:lstStyle/>
        <a:p>
          <a:endParaRPr lang="zh-CN" altLang="en-US"/>
        </a:p>
      </dgm:t>
    </dgm:pt>
    <dgm:pt modelId="{778EE8AA-5DBE-4924-98EE-0C978FD4E20B}" type="sibTrans" cxnId="{2B7C6E4F-1F51-48DC-B146-1187C55F52E0}">
      <dgm:prSet/>
      <dgm:spPr/>
      <dgm:t>
        <a:bodyPr/>
        <a:lstStyle/>
        <a:p>
          <a:endParaRPr lang="zh-CN" altLang="en-US"/>
        </a:p>
      </dgm:t>
    </dgm:pt>
    <dgm:pt modelId="{2723D931-37E1-4024-865B-F872F6215E38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 b="1">
              <a:sym typeface="+mn-ea"/>
            </a:rPr>
            <a:t>A</a:t>
          </a:r>
          <a:r>
            <a:rPr lang="es-ES_tradnl" altLang="es-ES" sz="1200" b="1">
              <a:sym typeface="+mn-ea"/>
            </a:rPr>
            <a:t> nivel cognitivo: </a:t>
          </a:r>
          <a:r>
            <a:rPr lang="es-ES_tradnl" altLang="es-ES" sz="1200">
              <a:sym typeface="+mn-ea"/>
            </a:rPr>
            <a:t>Confusión, dificultad de concentración y atención, recuerdos y pensamientos intrusivos, dificultad para conectar, rumiación, hipervigilancia.</a:t>
          </a:r>
          <a:endParaRPr lang="es-ES_tradnl" altLang="es-ES" sz="1200"/>
        </a:p>
      </dgm:t>
    </dgm:pt>
    <dgm:pt modelId="{0F1AED26-B47C-4653-A71E-EF4869D597EC}" type="parTrans" cxnId="{B7CAA27F-2A33-4C71-B748-380D0CC1CB49}">
      <dgm:prSet/>
      <dgm:spPr/>
      <dgm:t>
        <a:bodyPr/>
        <a:lstStyle/>
        <a:p>
          <a:endParaRPr lang="zh-CN" altLang="en-US"/>
        </a:p>
      </dgm:t>
    </dgm:pt>
    <dgm:pt modelId="{E0B5842F-8280-4DDE-A6F9-65D34B54048F}" type="sibTrans" cxnId="{B7CAA27F-2A33-4C71-B748-380D0CC1CB49}">
      <dgm:prSet/>
      <dgm:spPr/>
      <dgm:t>
        <a:bodyPr/>
        <a:lstStyle/>
        <a:p>
          <a:endParaRPr lang="zh-CN" altLang="en-US"/>
        </a:p>
      </dgm:t>
    </dgm:pt>
    <dgm:pt modelId="{6C8FA182-2902-4BB3-9D50-00202B6153CE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 b="1">
              <a:sym typeface="+mn-ea"/>
            </a:rPr>
            <a:t>A</a:t>
          </a:r>
          <a:r>
            <a:rPr lang="es-ES_tradnl" altLang="es-ES" sz="1200" b="1">
              <a:sym typeface="+mn-ea"/>
            </a:rPr>
            <a:t> nivel físico: </a:t>
          </a:r>
          <a:r>
            <a:rPr lang="es-ES_tradnl" altLang="es-ES" sz="1200">
              <a:sym typeface="+mn-ea"/>
            </a:rPr>
            <a:t>Tensión, fatiga, problemas de sueño, incapacidad de descansar, cambios en el apetito, náuseas, taquicardias, cefaleas tensionales, molestias musculoesqueléticas.</a:t>
          </a:r>
          <a:endParaRPr lang="es-ES_tradnl" altLang="es-ES" sz="1200"/>
        </a:p>
      </dgm:t>
    </dgm:pt>
    <dgm:pt modelId="{A15E8213-C555-4C15-804E-9BE04AF6FB32}" type="parTrans" cxnId="{52D8B9F7-A245-4D32-B636-C03B08C69B4B}">
      <dgm:prSet/>
      <dgm:spPr/>
      <dgm:t>
        <a:bodyPr/>
        <a:lstStyle/>
        <a:p>
          <a:endParaRPr lang="zh-CN" altLang="en-US"/>
        </a:p>
      </dgm:t>
    </dgm:pt>
    <dgm:pt modelId="{D80C072E-DBE2-425E-9F55-D9033CD54D87}" type="sibTrans" cxnId="{52D8B9F7-A245-4D32-B636-C03B08C69B4B}">
      <dgm:prSet/>
      <dgm:spPr/>
      <dgm:t>
        <a:bodyPr/>
        <a:lstStyle/>
        <a:p>
          <a:endParaRPr lang="zh-CN" altLang="en-US"/>
        </a:p>
      </dgm:t>
    </dgm:pt>
    <dgm:pt modelId="{058A1442-1BB3-464B-B2D5-E61365D31867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100" b="1" dirty="0">
              <a:sym typeface="+mn-ea"/>
            </a:rPr>
            <a:t>E</a:t>
          </a:r>
          <a:r>
            <a:rPr lang="es-ES_tradnl" altLang="es-ES" sz="1100" b="1" dirty="0">
              <a:sym typeface="+mn-ea"/>
            </a:rPr>
            <a:t>n las relaciones interpersonales</a:t>
          </a:r>
          <a:r>
            <a:rPr lang="es-ES_tradnl" altLang="es-ES" sz="1100" dirty="0">
              <a:sym typeface="+mn-ea"/>
            </a:rPr>
            <a:t>: Conductas de aislamiento, </a:t>
          </a:r>
          <a:r>
            <a:rPr lang="es-ES_tradnl" altLang="es-ES" sz="1100" dirty="0" smtClean="0">
              <a:sym typeface="+mn-ea"/>
            </a:rPr>
            <a:t>evitación </a:t>
          </a:r>
          <a:r>
            <a:rPr lang="es-ES_tradnl" altLang="es-ES" sz="1100" dirty="0">
              <a:sym typeface="+mn-ea"/>
            </a:rPr>
            <a:t>de la interacción, sentimientos de rechazo o abandono, actitudes de </a:t>
          </a:r>
          <a:r>
            <a:rPr lang="es-ES_tradnl" altLang="es-ES" sz="1100" dirty="0" smtClean="0">
              <a:sym typeface="+mn-ea"/>
            </a:rPr>
            <a:t>frialdad </a:t>
          </a:r>
          <a:r>
            <a:rPr lang="es-ES_tradnl" altLang="es-ES" sz="1100" dirty="0">
              <a:sym typeface="+mn-ea"/>
            </a:rPr>
            <a:t>o distanciamiento de los otros o, por el contrario, conductas de sobreprotección y control, hiperreactividad o conducta </a:t>
          </a:r>
          <a:r>
            <a:rPr lang="es-ES_tradnl" altLang="es-ES" sz="1100" dirty="0" smtClean="0">
              <a:sym typeface="+mn-ea"/>
            </a:rPr>
            <a:t>irascible</a:t>
          </a:r>
          <a:r>
            <a:rPr lang="es-ES_tradnl" altLang="es-ES" sz="1100" dirty="0">
              <a:sym typeface="+mn-ea"/>
            </a:rPr>
            <a:t>.</a:t>
          </a:r>
          <a:endParaRPr lang="es-ES_tradnl" altLang="es-ES" sz="1100" dirty="0"/>
        </a:p>
      </dgm:t>
    </dgm:pt>
    <dgm:pt modelId="{97AF910B-5987-4F9D-9892-76B8841820B1}" type="parTrans" cxnId="{7A17A304-799C-4213-B1B9-4E4F94E1B2F8}">
      <dgm:prSet/>
      <dgm:spPr/>
      <dgm:t>
        <a:bodyPr/>
        <a:lstStyle/>
        <a:p>
          <a:endParaRPr lang="zh-CN" altLang="en-US"/>
        </a:p>
      </dgm:t>
    </dgm:pt>
    <dgm:pt modelId="{9CFB096A-6373-4655-ACF3-654651B29A2B}" type="sibTrans" cxnId="{7A17A304-799C-4213-B1B9-4E4F94E1B2F8}">
      <dgm:prSet/>
      <dgm:spPr/>
      <dgm:t>
        <a:bodyPr/>
        <a:lstStyle/>
        <a:p>
          <a:endParaRPr lang="zh-CN" altLang="en-US"/>
        </a:p>
      </dgm:t>
    </dgm:pt>
    <dgm:pt modelId="{90604E61-F8FA-4C14-A35C-BCB27A56AFB4}" type="pres">
      <dgm:prSet presAssocID="{F410D7BD-64A5-4C2C-B0E9-6728C6DACB59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1F1EB44E-E6CD-4188-9E2C-1E0998990556}" type="pres">
      <dgm:prSet presAssocID="{F410D7BD-64A5-4C2C-B0E9-6728C6DACB59}" presName="diamond" presStyleLbl="bgShp" presStyleIdx="0" presStyleCnt="1"/>
      <dgm:spPr/>
    </dgm:pt>
    <dgm:pt modelId="{3328CB01-ABEB-405A-855A-69D5454695E5}" type="pres">
      <dgm:prSet presAssocID="{F410D7BD-64A5-4C2C-B0E9-6728C6DACB59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35780CC-4D93-4EE9-B564-2FABEAC59D18}" type="pres">
      <dgm:prSet presAssocID="{F410D7BD-64A5-4C2C-B0E9-6728C6DACB59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7DE8EA7D-DEFE-49B8-A5B3-42790BF4A3C7}" type="pres">
      <dgm:prSet presAssocID="{F410D7BD-64A5-4C2C-B0E9-6728C6DACB59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C0A1B9E8-6DAD-41B6-AB76-690AD9A99FB7}" type="pres">
      <dgm:prSet presAssocID="{F410D7BD-64A5-4C2C-B0E9-6728C6DACB59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7A17A304-799C-4213-B1B9-4E4F94E1B2F8}" srcId="{F410D7BD-64A5-4C2C-B0E9-6728C6DACB59}" destId="{058A1442-1BB3-464B-B2D5-E61365D31867}" srcOrd="3" destOrd="0" parTransId="{97AF910B-5987-4F9D-9892-76B8841820B1}" sibTransId="{9CFB096A-6373-4655-ACF3-654651B29A2B}"/>
    <dgm:cxn modelId="{5A90894A-D985-4B7A-A8CF-3816D350712C}" type="presOf" srcId="{F410D7BD-64A5-4C2C-B0E9-6728C6DACB59}" destId="{90604E61-F8FA-4C14-A35C-BCB27A56AFB4}" srcOrd="0" destOrd="0" presId="urn:microsoft.com/office/officeart/2005/8/layout/matrix3"/>
    <dgm:cxn modelId="{2B7C6E4F-1F51-48DC-B146-1187C55F52E0}" srcId="{F410D7BD-64A5-4C2C-B0E9-6728C6DACB59}" destId="{C8B3296C-ECE1-441C-A1A9-0952E3F0D656}" srcOrd="0" destOrd="0" parTransId="{0FE6BD2A-1536-4C79-8D6D-8EF7FB1B7E73}" sibTransId="{778EE8AA-5DBE-4924-98EE-0C978FD4E20B}"/>
    <dgm:cxn modelId="{1192A937-3104-4D1A-8A41-5D5B5C4CBC4C}" type="presOf" srcId="{2723D931-37E1-4024-865B-F872F6215E38}" destId="{535780CC-4D93-4EE9-B564-2FABEAC59D18}" srcOrd="0" destOrd="0" presId="urn:microsoft.com/office/officeart/2005/8/layout/matrix3"/>
    <dgm:cxn modelId="{52D8B9F7-A245-4D32-B636-C03B08C69B4B}" srcId="{F410D7BD-64A5-4C2C-B0E9-6728C6DACB59}" destId="{6C8FA182-2902-4BB3-9D50-00202B6153CE}" srcOrd="2" destOrd="0" parTransId="{A15E8213-C555-4C15-804E-9BE04AF6FB32}" sibTransId="{D80C072E-DBE2-425E-9F55-D9033CD54D87}"/>
    <dgm:cxn modelId="{31D7B4FA-B409-4509-8999-AB699E7884F4}" type="presOf" srcId="{058A1442-1BB3-464B-B2D5-E61365D31867}" destId="{C0A1B9E8-6DAD-41B6-AB76-690AD9A99FB7}" srcOrd="0" destOrd="0" presId="urn:microsoft.com/office/officeart/2005/8/layout/matrix3"/>
    <dgm:cxn modelId="{234485AC-5E1F-4593-8FD0-522AA7CC2642}" type="presOf" srcId="{C8B3296C-ECE1-441C-A1A9-0952E3F0D656}" destId="{3328CB01-ABEB-405A-855A-69D5454695E5}" srcOrd="0" destOrd="0" presId="urn:microsoft.com/office/officeart/2005/8/layout/matrix3"/>
    <dgm:cxn modelId="{F1C36EF4-4402-43E6-852C-AA42A16E8AEE}" type="presOf" srcId="{6C8FA182-2902-4BB3-9D50-00202B6153CE}" destId="{7DE8EA7D-DEFE-49B8-A5B3-42790BF4A3C7}" srcOrd="0" destOrd="0" presId="urn:microsoft.com/office/officeart/2005/8/layout/matrix3"/>
    <dgm:cxn modelId="{B7CAA27F-2A33-4C71-B748-380D0CC1CB49}" srcId="{F410D7BD-64A5-4C2C-B0E9-6728C6DACB59}" destId="{2723D931-37E1-4024-865B-F872F6215E38}" srcOrd="1" destOrd="0" parTransId="{0F1AED26-B47C-4653-A71E-EF4869D597EC}" sibTransId="{E0B5842F-8280-4DDE-A6F9-65D34B54048F}"/>
    <dgm:cxn modelId="{7A592ACB-FCE8-4F0E-BBB0-42344CFC3BFC}" type="presParOf" srcId="{90604E61-F8FA-4C14-A35C-BCB27A56AFB4}" destId="{1F1EB44E-E6CD-4188-9E2C-1E0998990556}" srcOrd="0" destOrd="0" presId="urn:microsoft.com/office/officeart/2005/8/layout/matrix3"/>
    <dgm:cxn modelId="{627246AD-7F90-4FCB-BF0F-5B88388C11AE}" type="presParOf" srcId="{90604E61-F8FA-4C14-A35C-BCB27A56AFB4}" destId="{3328CB01-ABEB-405A-855A-69D5454695E5}" srcOrd="1" destOrd="0" presId="urn:microsoft.com/office/officeart/2005/8/layout/matrix3"/>
    <dgm:cxn modelId="{D314DE79-295D-48BA-8E02-C1335E05A1A3}" type="presParOf" srcId="{90604E61-F8FA-4C14-A35C-BCB27A56AFB4}" destId="{535780CC-4D93-4EE9-B564-2FABEAC59D18}" srcOrd="2" destOrd="0" presId="urn:microsoft.com/office/officeart/2005/8/layout/matrix3"/>
    <dgm:cxn modelId="{7FD8DDB9-D517-43B4-8650-E94273C1D250}" type="presParOf" srcId="{90604E61-F8FA-4C14-A35C-BCB27A56AFB4}" destId="{7DE8EA7D-DEFE-49B8-A5B3-42790BF4A3C7}" srcOrd="3" destOrd="0" presId="urn:microsoft.com/office/officeart/2005/8/layout/matrix3"/>
    <dgm:cxn modelId="{6BAB1BF2-7DEB-4093-A0C9-40A4A62D4114}" type="presParOf" srcId="{90604E61-F8FA-4C14-A35C-BCB27A56AFB4}" destId="{C0A1B9E8-6DAD-41B6-AB76-690AD9A99FB7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>
          <dgm:prSet csTypeId="urn:microsoft.com/office/officeart/2005/8/colors/accent6_5"/>
        </dgm:pt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off" val="ctr"/>
          <dgm:param type="contDir" val="sameDir"/>
          <dgm:param type="grDir" val="tL"/>
          <dgm:param type="flowDir" val="row"/>
        </dgm:alg>
      </dgm:if>
      <dgm:else name="Name2">
        <dgm:alg type="snake">
          <dgm:param type="off" val="ctr"/>
          <dgm:param type="contDir" val="sameDir"/>
          <dgm:param type="grDir" val="tR"/>
          <dgm:param type="flowDir" val="row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A08A3-3CCC-49E6-964C-E1738A6D992D}" type="datetimeFigureOut">
              <a:rPr lang="es-ES" smtClean="0"/>
              <a:t>06/11/2020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2CB49-322C-48BB-A333-B208C96D6BA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9650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2843017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1510169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515156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ítulo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Marcador de posición de texto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Marcador de posición de fecha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151646C0-3F94-4BC3-A088-7777263082A9}" type="datetimeFigureOut">
              <a:rPr lang="en-US" smtClean="0"/>
              <a:t>11/6/2020</a:t>
            </a:fld>
            <a:endParaRPr lang="en-US"/>
          </a:p>
        </p:txBody>
      </p:sp>
      <p:sp>
        <p:nvSpPr>
          <p:cNvPr id="1029" name="Marcador de posición de pie de página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Marcador de posición de número de diapositiva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81D17AA9-EA41-4C2A-9B03-FB6497FEB869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4.png"/><Relationship Id="rId5" Type="http://schemas.openxmlformats.org/officeDocument/2006/relationships/diagramData" Target="../diagrams/data2.xml"/><Relationship Id="rId10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ona.belenes@hotmail.com" TargetMode="External"/><Relationship Id="rId5" Type="http://schemas.openxmlformats.org/officeDocument/2006/relationships/hyperlink" Target="http://www.decide.quito.gob.ec/resiliencia_covid" TargetMode="Externa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e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74" y="339896"/>
            <a:ext cx="8453885" cy="405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410137" y="3916394"/>
            <a:ext cx="76530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000" b="1" dirty="0">
                <a:solidFill>
                  <a:schemeClr val="accent1">
                    <a:lumMod val="50000"/>
                  </a:schemeClr>
                </a:solidFill>
              </a:rPr>
              <a:t>ESCUELA DE GOBERNABILIDAD</a:t>
            </a:r>
            <a:endParaRPr lang="es-ES" sz="4000" dirty="0"/>
          </a:p>
        </p:txBody>
      </p:sp>
      <p:sp>
        <p:nvSpPr>
          <p:cNvPr id="10" name="Rectángulo 9"/>
          <p:cNvSpPr/>
          <p:nvPr/>
        </p:nvSpPr>
        <p:spPr>
          <a:xfrm>
            <a:off x="3543665" y="5280275"/>
            <a:ext cx="5693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C00000"/>
                </a:solidFill>
              </a:rPr>
              <a:t>NIVEL BÁSICO INTRODUCTORIO </a:t>
            </a:r>
            <a:endParaRPr lang="es-ES" sz="3200" b="1" dirty="0">
              <a:solidFill>
                <a:srgbClr val="C0000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881505" y="692150"/>
            <a:ext cx="9144000" cy="793115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¿</a:t>
            </a:r>
            <a:r>
              <a:rPr lang="es-ES_tradnl" alt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TIPOS DE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CRISIS?</a:t>
            </a:r>
          </a:p>
        </p:txBody>
      </p:sp>
      <p:graphicFrame>
        <p:nvGraphicFramePr>
          <p:cNvPr id="10" name="Diagrama 9"/>
          <p:cNvGraphicFramePr/>
          <p:nvPr/>
        </p:nvGraphicFramePr>
        <p:xfrm>
          <a:off x="2158365" y="1686560"/>
          <a:ext cx="5146675" cy="43218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2" name="Imagen 1"/>
          <p:cNvPicPr>
            <a:picLocks noChangeAspect="1"/>
          </p:cNvPicPr>
          <p:nvPr/>
        </p:nvPicPr>
        <p:blipFill>
          <a:blip r:embed="rId10"/>
          <a:srcRect l="64618" t="30969" r="10292" b="24389"/>
          <a:stretch>
            <a:fillRect/>
          </a:stretch>
        </p:blipFill>
        <p:spPr>
          <a:xfrm>
            <a:off x="8161655" y="1686560"/>
            <a:ext cx="1880235" cy="1881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2"/>
          <p:cNvPicPr>
            <a:picLocks noChangeAspect="1"/>
          </p:cNvPicPr>
          <p:nvPr/>
        </p:nvPicPr>
        <p:blipFill>
          <a:blip r:embed="rId11"/>
          <a:srcRect l="64847" t="34998" r="11195" b="22375"/>
          <a:stretch>
            <a:fillRect/>
          </a:stretch>
        </p:blipFill>
        <p:spPr>
          <a:xfrm>
            <a:off x="8160385" y="4022090"/>
            <a:ext cx="1881505" cy="1883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ítulo 1"/>
          <p:cNvSpPr>
            <a:spLocks noGrp="1"/>
          </p:cNvSpPr>
          <p:nvPr/>
        </p:nvSpPr>
        <p:spPr>
          <a:xfrm>
            <a:off x="440055" y="2781300"/>
            <a:ext cx="2560320" cy="1861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altLang="es-EC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sym typeface="+mn-ea"/>
              </a:rPr>
              <a:t>¿CÓMO SE QUE ESTOY EN CRISIS?</a:t>
            </a:r>
            <a:br>
              <a:rPr lang="es-ES_tradnl" altLang="es-EC" sz="2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sym typeface="+mn-ea"/>
              </a:rPr>
            </a:br>
            <a:endParaRPr lang="es-ES_tradnl" altLang="es-EC" sz="20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  <a:sym typeface="+mn-ea"/>
            </a:endParaRPr>
          </a:p>
        </p:txBody>
      </p:sp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2144383290"/>
              </p:ext>
            </p:extLst>
          </p:nvPr>
        </p:nvGraphicFramePr>
        <p:xfrm>
          <a:off x="153035" y="498475"/>
          <a:ext cx="11390630" cy="6306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5" name="Imagen 2"/>
          <p:cNvPicPr>
            <a:picLocks noChangeAspect="1"/>
          </p:cNvPicPr>
          <p:nvPr/>
        </p:nvPicPr>
        <p:blipFill>
          <a:blip r:embed="rId10"/>
          <a:srcRect l="68040" t="31397" r="14244" b="24025"/>
          <a:stretch>
            <a:fillRect/>
          </a:stretch>
        </p:blipFill>
        <p:spPr>
          <a:xfrm>
            <a:off x="9545955" y="3071495"/>
            <a:ext cx="1997710" cy="2827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956945" y="628015"/>
            <a:ext cx="9144000" cy="793115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¿</a:t>
            </a:r>
            <a:r>
              <a:rPr lang="es-ES_tradnl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CÓMO ME AFECTA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3" name="Imagen 5"/>
          <p:cNvPicPr>
            <a:picLocks noChangeAspect="1"/>
          </p:cNvPicPr>
          <p:nvPr/>
        </p:nvPicPr>
        <p:blipFill>
          <a:blip r:embed="rId6"/>
          <a:srcRect l="58074" t="36198" r="3965" b="45285"/>
          <a:stretch>
            <a:fillRect/>
          </a:stretch>
        </p:blipFill>
        <p:spPr>
          <a:xfrm>
            <a:off x="2553335" y="2731770"/>
            <a:ext cx="6688455" cy="196977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ángulo redondeado 13"/>
          <p:cNvSpPr/>
          <p:nvPr/>
        </p:nvSpPr>
        <p:spPr>
          <a:xfrm>
            <a:off x="1419860" y="3369310"/>
            <a:ext cx="2003425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b="1"/>
              <a:t>LAS HABILIDADES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4630420" y="5026660"/>
            <a:ext cx="2534920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b="1"/>
              <a:t>LOS HÁBITOS 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8474075" y="2527935"/>
            <a:ext cx="2135505" cy="685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b="1"/>
              <a:t>CARGA EMOCIONAL</a:t>
            </a:r>
          </a:p>
        </p:txBody>
      </p:sp>
      <p:sp>
        <p:nvSpPr>
          <p:cNvPr id="17" name="Rectángulo redondeado 16"/>
          <p:cNvSpPr/>
          <p:nvPr/>
        </p:nvSpPr>
        <p:spPr>
          <a:xfrm>
            <a:off x="4964430" y="2072640"/>
            <a:ext cx="1865630" cy="12966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altLang="en-US"/>
          </a:p>
        </p:txBody>
      </p:sp>
      <p:pic>
        <p:nvPicPr>
          <p:cNvPr id="18" name="Imagen 4"/>
          <p:cNvPicPr>
            <a:picLocks noChangeAspect="1"/>
          </p:cNvPicPr>
          <p:nvPr/>
        </p:nvPicPr>
        <p:blipFill>
          <a:blip r:embed="rId7"/>
          <a:srcRect l="63943" t="32983" r="10075" b="22294"/>
          <a:stretch>
            <a:fillRect/>
          </a:stretch>
        </p:blipFill>
        <p:spPr>
          <a:xfrm>
            <a:off x="4965065" y="1949450"/>
            <a:ext cx="1845945" cy="162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742440" y="675640"/>
            <a:ext cx="9144000" cy="793115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¿</a:t>
            </a:r>
            <a:r>
              <a:rPr lang="es-ES_tradnl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QUÉ PASA EN MI CEREBRO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 l="64618" t="33648" r="10750" b="22675"/>
          <a:stretch>
            <a:fillRect/>
          </a:stretch>
        </p:blipFill>
        <p:spPr>
          <a:xfrm>
            <a:off x="3756025" y="1729740"/>
            <a:ext cx="3673475" cy="366331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redondeado 4"/>
          <p:cNvSpPr/>
          <p:nvPr/>
        </p:nvSpPr>
        <p:spPr>
          <a:xfrm>
            <a:off x="3534410" y="5528945"/>
            <a:ext cx="4959985" cy="701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b="1"/>
              <a:t>PSICOLOGÍA DE LA ESCASES</a:t>
            </a:r>
          </a:p>
        </p:txBody>
      </p:sp>
      <p:sp>
        <p:nvSpPr>
          <p:cNvPr id="9" name="Flecha derecha 8"/>
          <p:cNvSpPr/>
          <p:nvPr/>
        </p:nvSpPr>
        <p:spPr>
          <a:xfrm>
            <a:off x="1742440" y="3126105"/>
            <a:ext cx="1308100" cy="60579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>
                <a:sym typeface="+mn-ea"/>
              </a:rPr>
              <a:t>No </a:t>
            </a:r>
            <a:r>
              <a:rPr lang="es-ES_tradnl" altLang="es-ES" sz="1500">
                <a:sym typeface="+mn-ea"/>
              </a:rPr>
              <a:t>tengo</a:t>
            </a:r>
            <a:endParaRPr lang="es-ES" altLang="en-US" sz="1500"/>
          </a:p>
        </p:txBody>
      </p:sp>
      <p:sp>
        <p:nvSpPr>
          <p:cNvPr id="13" name="Flecha derecha 12"/>
          <p:cNvSpPr/>
          <p:nvPr/>
        </p:nvSpPr>
        <p:spPr>
          <a:xfrm rot="20700000">
            <a:off x="1742440" y="4274185"/>
            <a:ext cx="1308100" cy="60579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>
                <a:sym typeface="+mn-ea"/>
              </a:rPr>
              <a:t>No </a:t>
            </a:r>
            <a:r>
              <a:rPr lang="es-ES_tradnl" altLang="es-ES" sz="1500">
                <a:sym typeface="+mn-ea"/>
              </a:rPr>
              <a:t>tengo</a:t>
            </a:r>
            <a:endParaRPr lang="es-ES" altLang="en-US" sz="1500"/>
          </a:p>
        </p:txBody>
      </p:sp>
      <p:sp>
        <p:nvSpPr>
          <p:cNvPr id="14" name="Flecha derecha 13"/>
          <p:cNvSpPr/>
          <p:nvPr/>
        </p:nvSpPr>
        <p:spPr>
          <a:xfrm rot="600000">
            <a:off x="1742440" y="1994535"/>
            <a:ext cx="1308100" cy="60579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sz="1500"/>
              <a:t>No tengo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1442720" y="691515"/>
            <a:ext cx="9144000" cy="793115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¿</a:t>
            </a:r>
            <a:r>
              <a:rPr lang="es-ES_tradnl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QUÉ PASA EN MI CEREBRO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 l="56574" t="31606" r="9370" b="25590"/>
          <a:stretch>
            <a:fillRect/>
          </a:stretch>
        </p:blipFill>
        <p:spPr>
          <a:xfrm>
            <a:off x="2680970" y="1506220"/>
            <a:ext cx="6370955" cy="450215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9404350" y="2136775"/>
            <a:ext cx="2217420" cy="12280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sz="1400" b="1"/>
              <a:t>Tranformación</a:t>
            </a:r>
            <a:r>
              <a:rPr lang="es-ES_tradnl" altLang="es-ES" sz="1400"/>
              <a:t> </a:t>
            </a:r>
          </a:p>
          <a:p>
            <a:pPr algn="ctr"/>
            <a:r>
              <a:rPr lang="es-ES_tradnl" altLang="es-ES" sz="1400"/>
              <a:t>Pensamiento</a:t>
            </a:r>
          </a:p>
          <a:p>
            <a:pPr algn="ctr"/>
            <a:r>
              <a:rPr lang="es-ES_tradnl" altLang="es-ES" sz="1400"/>
              <a:t>Lenguaje</a:t>
            </a:r>
          </a:p>
          <a:p>
            <a:pPr algn="ctr"/>
            <a:r>
              <a:rPr lang="es-ES_tradnl" altLang="es-ES" sz="1400"/>
              <a:t>Solución de problemas humanos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815975" y="1961515"/>
            <a:ext cx="2001520" cy="1515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sz="1500" b="1"/>
              <a:t>Motivación</a:t>
            </a:r>
          </a:p>
          <a:p>
            <a:pPr algn="ctr"/>
            <a:r>
              <a:rPr lang="es-ES_tradnl" altLang="es-ES" sz="1500"/>
              <a:t>Relaciones</a:t>
            </a:r>
          </a:p>
          <a:p>
            <a:pPr algn="ctr"/>
            <a:r>
              <a:rPr lang="es-ES_tradnl" altLang="es-ES" sz="1500"/>
              <a:t>Emociones</a:t>
            </a:r>
          </a:p>
          <a:p>
            <a:pPr algn="ctr"/>
            <a:r>
              <a:rPr lang="es-ES_tradnl" altLang="es-ES" sz="1500"/>
              <a:t>Actitudes</a:t>
            </a:r>
          </a:p>
          <a:p>
            <a:pPr algn="ctr"/>
            <a:r>
              <a:rPr lang="es-ES_tradnl" altLang="es-ES" sz="1500"/>
              <a:t>Puerta del cambio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679450" y="4257040"/>
            <a:ext cx="2001520" cy="15151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sz="1500" b="1"/>
              <a:t>Seguridad</a:t>
            </a:r>
            <a:endParaRPr lang="es-ES_tradnl" altLang="es-ES" sz="1500"/>
          </a:p>
          <a:p>
            <a:pPr algn="ctr"/>
            <a:r>
              <a:rPr lang="es-ES_tradnl" altLang="es-ES" sz="1500"/>
              <a:t>Acciones</a:t>
            </a:r>
          </a:p>
          <a:p>
            <a:pPr algn="ctr"/>
            <a:r>
              <a:rPr lang="es-ES_tradnl" altLang="es-ES" sz="1500"/>
              <a:t>Instinto</a:t>
            </a:r>
          </a:p>
          <a:p>
            <a:pPr algn="ctr"/>
            <a:r>
              <a:rPr lang="es-ES_tradnl" altLang="es-ES" sz="1500"/>
              <a:t>Castigo</a:t>
            </a:r>
          </a:p>
          <a:p>
            <a:pPr algn="ctr"/>
            <a:r>
              <a:rPr lang="es-ES_tradnl" altLang="es-ES" sz="1500" i="1"/>
              <a:t>Responde al amor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334978" y="883427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466215" y="1268730"/>
            <a:ext cx="9144000" cy="633095"/>
          </a:xfrm>
        </p:spPr>
        <p:txBody>
          <a:bodyPr>
            <a:normAutofit/>
          </a:bodyPr>
          <a:lstStyle/>
          <a:p>
            <a:r>
              <a:rPr lang="es-EC" sz="3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¿QU</a:t>
            </a:r>
            <a:r>
              <a:rPr lang="es-ES_tradnl" altLang="es-EC" sz="3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É</a:t>
            </a:r>
            <a:r>
              <a:rPr lang="es-EC" sz="3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HAGO PARA SUPERAR LA CRISIS?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rcRect l="24847" t="41276" r="48458" b="32483"/>
          <a:stretch>
            <a:fillRect/>
          </a:stretch>
        </p:blipFill>
        <p:spPr>
          <a:xfrm>
            <a:off x="1466215" y="2519680"/>
            <a:ext cx="5279390" cy="29178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rcRect l="61906" t="33798" r="12786" b="32790"/>
          <a:stretch>
            <a:fillRect/>
          </a:stretch>
        </p:blipFill>
        <p:spPr>
          <a:xfrm>
            <a:off x="7040880" y="2990850"/>
            <a:ext cx="4047490" cy="1517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334978" y="883427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466215" y="1268730"/>
            <a:ext cx="9144000" cy="633095"/>
          </a:xfrm>
        </p:spPr>
        <p:txBody>
          <a:bodyPr>
            <a:normAutofit/>
          </a:bodyPr>
          <a:lstStyle/>
          <a:p>
            <a:r>
              <a:rPr lang="es-ES_tradnl" sz="34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RECAPITULANDO</a:t>
            </a:r>
          </a:p>
        </p:txBody>
      </p:sp>
      <p:sp>
        <p:nvSpPr>
          <p:cNvPr id="2" name="Cuadro de texto 1"/>
          <p:cNvSpPr txBox="1"/>
          <p:nvPr/>
        </p:nvSpPr>
        <p:spPr>
          <a:xfrm>
            <a:off x="2675255" y="5380355"/>
            <a:ext cx="684276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_tradnl" altLang="es-ES"/>
              <a:t>Video: Convertir la crisis en oportunidad y reinventarse</a:t>
            </a:r>
          </a:p>
          <a:p>
            <a:r>
              <a:rPr lang="es-ES" altLang="en-US" sz="1400" i="1"/>
              <a:t>https://www.youtube.com/watch?v=63vmc3BV9ps</a:t>
            </a:r>
          </a:p>
        </p:txBody>
      </p:sp>
      <p:pic>
        <p:nvPicPr>
          <p:cNvPr id="5" name="Imagen 3"/>
          <p:cNvPicPr>
            <a:picLocks noChangeAspect="1"/>
          </p:cNvPicPr>
          <p:nvPr/>
        </p:nvPicPr>
        <p:blipFill>
          <a:blip r:embed="rId5"/>
          <a:srcRect l="61461" t="31354" r="7580" b="24818"/>
          <a:stretch>
            <a:fillRect/>
          </a:stretch>
        </p:blipFill>
        <p:spPr>
          <a:xfrm>
            <a:off x="4186555" y="2088515"/>
            <a:ext cx="3820795" cy="304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1419225" y="883285"/>
            <a:ext cx="9410065" cy="49398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TAREA:</a:t>
            </a:r>
          </a:p>
          <a:p>
            <a:r>
              <a:rPr lang="es-ES_tradnl" altLang="es-ES" sz="2500" dirty="0" smtClean="0">
                <a:latin typeface="Calibri" charset="0"/>
                <a:sym typeface="+mn-ea"/>
              </a:rPr>
              <a:t>-</a:t>
            </a:r>
            <a:r>
              <a:rPr lang="es-ES_tradnl" altLang="es-ES" sz="2500" dirty="0">
                <a:latin typeface="Calibri" charset="0"/>
                <a:sym typeface="+mn-ea"/>
              </a:rPr>
              <a:t> </a:t>
            </a:r>
            <a:r>
              <a:rPr lang="es-ES_tradnl" altLang="es-ES" sz="2500" dirty="0" smtClean="0">
                <a:latin typeface="Calibri" charset="0"/>
                <a:sym typeface="+mn-ea"/>
              </a:rPr>
              <a:t>Lectura del capítulo 2 del libro:  “Remontar la Crisis” – Aldo </a:t>
            </a:r>
            <a:r>
              <a:rPr lang="es-ES_tradnl" altLang="es-ES" sz="2500" dirty="0" err="1" smtClean="0">
                <a:latin typeface="Calibri" charset="0"/>
                <a:sym typeface="+mn-ea"/>
              </a:rPr>
              <a:t>Schlemenson</a:t>
            </a:r>
            <a:r>
              <a:rPr lang="es-ES_tradnl" altLang="es-ES" sz="2500" dirty="0" smtClean="0">
                <a:latin typeface="Calibri" charset="0"/>
                <a:sym typeface="+mn-ea"/>
              </a:rPr>
              <a:t> y llenar el </a:t>
            </a:r>
            <a:r>
              <a:rPr lang="es-ES_tradnl" altLang="es-ES" sz="2500" dirty="0" smtClean="0">
                <a:latin typeface="Calibri" charset="0"/>
                <a:sym typeface="+mn-ea"/>
              </a:rPr>
              <a:t>cuestionario que está en Quito Decide en </a:t>
            </a:r>
            <a:r>
              <a:rPr lang="es-ES_tradnl" altLang="es-ES" sz="2500">
                <a:latin typeface="Calibri" charset="0"/>
                <a:sym typeface="+mn-ea"/>
              </a:rPr>
              <a:t>el siguiente link </a:t>
            </a:r>
            <a:r>
              <a:rPr lang="es-ES_tradnl" altLang="es-ES" sz="2500">
                <a:latin typeface="Calibri" charset="0"/>
                <a:sym typeface="+mn-ea"/>
                <a:hlinkClick r:id="rId5"/>
              </a:rPr>
              <a:t>http</a:t>
            </a:r>
            <a:r>
              <a:rPr lang="es-ES_tradnl" altLang="es-ES" sz="2500">
                <a:latin typeface="Calibri" charset="0"/>
                <a:sym typeface="+mn-ea"/>
                <a:hlinkClick r:id="rId5"/>
              </a:rPr>
              <a:t>://</a:t>
            </a:r>
            <a:r>
              <a:rPr lang="es-ES_tradnl" altLang="es-ES" sz="2500" smtClean="0">
                <a:latin typeface="Calibri" charset="0"/>
                <a:sym typeface="+mn-ea"/>
                <a:hlinkClick r:id="rId5"/>
              </a:rPr>
              <a:t>www.decide.quito.gob.ec/resiliencia_covid</a:t>
            </a:r>
            <a:r>
              <a:rPr lang="es-ES_tradnl" altLang="es-ES" sz="2500" smtClean="0">
                <a:latin typeface="Calibri" charset="0"/>
                <a:sym typeface="+mn-ea"/>
              </a:rPr>
              <a:t> .</a:t>
            </a:r>
            <a:endParaRPr lang="es-ES_tradnl" altLang="es-ES" sz="2500" dirty="0">
              <a:latin typeface="Calibri" charset="0"/>
              <a:sym typeface="+mn-ea"/>
            </a:endParaRPr>
          </a:p>
          <a:p>
            <a:pPr algn="just"/>
            <a:r>
              <a:rPr lang="es-ES_tradnl" altLang="es-ES" sz="2500" dirty="0" smtClean="0">
                <a:latin typeface="Calibri" charset="0"/>
                <a:sym typeface="+mn-ea"/>
              </a:rPr>
              <a:t>-</a:t>
            </a:r>
            <a:r>
              <a:rPr lang="es-ES_tradnl" altLang="es-ES" sz="2500" dirty="0">
                <a:latin typeface="Calibri" charset="0"/>
                <a:sym typeface="+mn-ea"/>
              </a:rPr>
              <a:t> Generar la c</a:t>
            </a:r>
            <a:r>
              <a:rPr lang="es-ES" sz="2500" dirty="0">
                <a:latin typeface="Calibri" charset="0"/>
                <a:sym typeface="+mn-ea"/>
              </a:rPr>
              <a:t>ampaña </a:t>
            </a:r>
            <a:r>
              <a:rPr lang="es-ES_tradnl" altLang="es-ES" sz="2500" dirty="0">
                <a:latin typeface="Calibri" charset="0"/>
                <a:sym typeface="+mn-ea"/>
              </a:rPr>
              <a:t>i</a:t>
            </a:r>
            <a:r>
              <a:rPr lang="es-ES" sz="2500" dirty="0" smtClean="0">
                <a:latin typeface="Calibri" charset="0"/>
                <a:sym typeface="+mn-ea"/>
              </a:rPr>
              <a:t>nformativa en redes sociales con el hashtag: </a:t>
            </a:r>
            <a:r>
              <a:rPr lang="es-ES" sz="25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#</a:t>
            </a:r>
            <a:r>
              <a:rPr lang="es-EC" sz="2500" b="1" dirty="0" err="1">
                <a:solidFill>
                  <a:schemeClr val="accent1">
                    <a:lumMod val="50000"/>
                  </a:schemeClr>
                </a:solidFill>
                <a:sym typeface="+mn-ea"/>
              </a:rPr>
              <a:t>QuitoCiudadResiliente</a:t>
            </a:r>
            <a:r>
              <a:rPr lang="es-EC" sz="2500" dirty="0" smtClean="0">
                <a:latin typeface="Calibri" charset="0"/>
                <a:sym typeface="+mn-ea"/>
              </a:rPr>
              <a:t>, mediante fotografías (personas reales o tipo postal) agregando conceptos simples y claros de que es la resiliencia tales como: </a:t>
            </a:r>
            <a:r>
              <a:rPr lang="es-EC" sz="25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“Salir airoso de la adversidad</a:t>
            </a:r>
            <a:r>
              <a:rPr lang="es-EC" sz="25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”</a:t>
            </a:r>
            <a:r>
              <a:rPr lang="es-EC" sz="2500" dirty="0">
                <a:latin typeface="Calibri" charset="0"/>
                <a:sym typeface="+mn-ea"/>
              </a:rPr>
              <a:t>,</a:t>
            </a:r>
            <a:r>
              <a:rPr lang="es-EC" sz="25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 </a:t>
            </a:r>
            <a:r>
              <a:rPr lang="es-EC" sz="2500" dirty="0">
                <a:latin typeface="Calibri" charset="0"/>
                <a:sym typeface="+mn-ea"/>
              </a:rPr>
              <a:t>aquí manda la </a:t>
            </a:r>
            <a:r>
              <a:rPr lang="es-EC" sz="2500" dirty="0" smtClean="0">
                <a:latin typeface="Calibri" charset="0"/>
                <a:sym typeface="+mn-ea"/>
              </a:rPr>
              <a:t>creatividad. </a:t>
            </a:r>
          </a:p>
          <a:p>
            <a:pPr algn="just"/>
            <a:r>
              <a:rPr lang="es-ES_tradnl" altLang="es-ES" sz="2500" dirty="0">
                <a:latin typeface="Calibri" charset="0"/>
                <a:sym typeface="+mn-ea"/>
              </a:rPr>
              <a:t>La</a:t>
            </a:r>
            <a:r>
              <a:rPr lang="es-ES" altLang="en-US" sz="2500" dirty="0">
                <a:latin typeface="Calibri" charset="0"/>
                <a:sym typeface="+mn-ea"/>
              </a:rPr>
              <a:t>s publicaciones </a:t>
            </a:r>
            <a:r>
              <a:rPr lang="es-ES_tradnl" altLang="es-ES" sz="2500" dirty="0">
                <a:latin typeface="Calibri" charset="0"/>
                <a:sym typeface="+mn-ea"/>
              </a:rPr>
              <a:t>serán enviadas al</a:t>
            </a:r>
            <a:r>
              <a:rPr lang="es-ES" altLang="en-US" sz="2500" dirty="0">
                <a:latin typeface="Calibri" charset="0"/>
              </a:rPr>
              <a:t> correo </a:t>
            </a:r>
            <a:r>
              <a:rPr lang="es-ES_tradnl" altLang="es-ES" sz="2500" b="1" dirty="0">
                <a:latin typeface="Calibri" charset="0"/>
                <a:hlinkClick r:id="rId6"/>
              </a:rPr>
              <a:t>mona.belenes@hotmail.com</a:t>
            </a:r>
            <a:r>
              <a:rPr lang="es-ES_tradnl" altLang="es-ES" sz="2500" dirty="0" smtClean="0">
                <a:latin typeface="Calibri" charset="0"/>
              </a:rPr>
              <a:t>, con </a:t>
            </a:r>
            <a:r>
              <a:rPr lang="es-ES" altLang="en-US" sz="2500" dirty="0" smtClean="0">
                <a:latin typeface="Calibri" charset="0"/>
              </a:rPr>
              <a:t>capturas </a:t>
            </a:r>
            <a:r>
              <a:rPr lang="es-ES" altLang="en-US" sz="2500" dirty="0">
                <a:latin typeface="Calibri" charset="0"/>
              </a:rPr>
              <a:t>de patalla</a:t>
            </a:r>
            <a:r>
              <a:rPr lang="es-ES_tradnl" altLang="es-ES" sz="2500" dirty="0">
                <a:latin typeface="Calibri" charset="0"/>
              </a:rPr>
              <a:t>. Con ello, realizaremos un video y se los presentaremos en la </a:t>
            </a:r>
            <a:r>
              <a:rPr lang="es-ES" altLang="en-US" sz="2500" dirty="0">
                <a:latin typeface="Calibri" charset="0"/>
              </a:rPr>
              <a:t>siguiente clase</a:t>
            </a:r>
            <a:r>
              <a:rPr lang="es-ES_tradnl" altLang="es-ES" sz="2500" dirty="0">
                <a:latin typeface="Calibri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1391285" y="900430"/>
            <a:ext cx="9410065" cy="47705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_tradnl" altLang="es-EC" sz="40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CUESTIONARIO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:</a:t>
            </a:r>
          </a:p>
          <a:p>
            <a:r>
              <a:rPr lang="es-EC" sz="2200" dirty="0" smtClean="0">
                <a:latin typeface="Calibri" charset="0"/>
                <a:sym typeface="+mn-ea"/>
              </a:rPr>
              <a:t>1.- ¿Identifique cu</a:t>
            </a:r>
            <a:r>
              <a:rPr lang="es-ES_tradnl" altLang="es-EC" sz="2200" dirty="0" smtClean="0">
                <a:latin typeface="Calibri" charset="0"/>
                <a:sym typeface="+mn-ea"/>
              </a:rPr>
              <a:t>á</a:t>
            </a:r>
            <a:r>
              <a:rPr lang="es-EC" sz="2200" dirty="0" smtClean="0">
                <a:latin typeface="Calibri" charset="0"/>
                <a:sym typeface="+mn-ea"/>
              </a:rPr>
              <a:t>l de los concepto</a:t>
            </a:r>
            <a:r>
              <a:rPr lang="es-ES_tradnl" altLang="es-EC" sz="2200" dirty="0" smtClean="0">
                <a:latin typeface="Calibri" charset="0"/>
                <a:sym typeface="+mn-ea"/>
              </a:rPr>
              <a:t>s</a:t>
            </a:r>
            <a:r>
              <a:rPr lang="es-EC" sz="2200" dirty="0" smtClean="0">
                <a:latin typeface="Calibri" charset="0"/>
                <a:sym typeface="+mn-ea"/>
              </a:rPr>
              <a:t> de crisis le resulta más sig</a:t>
            </a:r>
            <a:r>
              <a:rPr lang="es-ES_tradnl" altLang="es-EC" sz="2200" dirty="0" smtClean="0">
                <a:latin typeface="Calibri" charset="0"/>
                <a:sym typeface="+mn-ea"/>
              </a:rPr>
              <a:t>n</a:t>
            </a:r>
            <a:r>
              <a:rPr lang="es-EC" sz="2200" dirty="0" smtClean="0">
                <a:latin typeface="Calibri" charset="0"/>
                <a:sym typeface="+mn-ea"/>
              </a:rPr>
              <a:t>ificativo y por qu</a:t>
            </a:r>
            <a:r>
              <a:rPr lang="es-ES_tradnl" altLang="es-EC" sz="2200" dirty="0" smtClean="0">
                <a:latin typeface="Calibri" charset="0"/>
                <a:sym typeface="+mn-ea"/>
              </a:rPr>
              <a:t>é</a:t>
            </a:r>
            <a:r>
              <a:rPr lang="es-EC" sz="2200" dirty="0" smtClean="0">
                <a:latin typeface="Calibri" charset="0"/>
                <a:sym typeface="+mn-ea"/>
              </a:rPr>
              <a:t>? </a:t>
            </a:r>
          </a:p>
          <a:p>
            <a:endParaRPr lang="es-EC" sz="2200" dirty="0" smtClean="0">
              <a:latin typeface="Calibri" charset="0"/>
              <a:sym typeface="+mn-ea"/>
            </a:endParaRPr>
          </a:p>
          <a:p>
            <a:r>
              <a:rPr lang="es-EC" sz="2200" dirty="0" smtClean="0">
                <a:latin typeface="Calibri" charset="0"/>
                <a:sym typeface="+mn-ea"/>
              </a:rPr>
              <a:t>2.- ¿Cu</a:t>
            </a:r>
            <a:r>
              <a:rPr lang="es-ES_tradnl" altLang="es-EC" sz="2200" dirty="0" smtClean="0">
                <a:latin typeface="Calibri" charset="0"/>
                <a:sym typeface="+mn-ea"/>
              </a:rPr>
              <a:t>á</a:t>
            </a:r>
            <a:r>
              <a:rPr lang="es-EC" sz="2200" dirty="0" smtClean="0">
                <a:latin typeface="Calibri" charset="0"/>
                <a:sym typeface="+mn-ea"/>
              </a:rPr>
              <a:t>l es la diferencia entre crisis y catástrofe? </a:t>
            </a:r>
          </a:p>
          <a:p>
            <a:endParaRPr lang="es-EC" sz="2200" dirty="0" smtClean="0">
              <a:latin typeface="Calibri" charset="0"/>
              <a:sym typeface="+mn-ea"/>
            </a:endParaRPr>
          </a:p>
          <a:p>
            <a:r>
              <a:rPr lang="es-EC" sz="2200" dirty="0" smtClean="0">
                <a:latin typeface="Calibri" charset="0"/>
                <a:sym typeface="+mn-ea"/>
              </a:rPr>
              <a:t>3.- ¿Cu</a:t>
            </a:r>
            <a:r>
              <a:rPr lang="es-ES_tradnl" altLang="es-EC" sz="2200" dirty="0" smtClean="0">
                <a:latin typeface="Calibri" charset="0"/>
                <a:sym typeface="+mn-ea"/>
              </a:rPr>
              <a:t>á</a:t>
            </a:r>
            <a:r>
              <a:rPr lang="es-EC" sz="2200" dirty="0" smtClean="0">
                <a:latin typeface="Calibri" charset="0"/>
                <a:sym typeface="+mn-ea"/>
              </a:rPr>
              <a:t>les son los 2 factores que influyen en la emergencia repentina de un des</a:t>
            </a:r>
            <a:r>
              <a:rPr lang="es-ES_tradnl" altLang="es-EC" sz="2200" dirty="0" smtClean="0">
                <a:latin typeface="Calibri" charset="0"/>
                <a:sym typeface="+mn-ea"/>
              </a:rPr>
              <a:t>o</a:t>
            </a:r>
            <a:r>
              <a:rPr lang="es-EC" sz="2200" dirty="0" smtClean="0">
                <a:latin typeface="Calibri" charset="0"/>
                <a:sym typeface="+mn-ea"/>
              </a:rPr>
              <a:t>rden generalizado?</a:t>
            </a:r>
          </a:p>
          <a:p>
            <a:endParaRPr lang="es-EC" sz="2200" dirty="0" smtClean="0">
              <a:latin typeface="Calibri" charset="0"/>
              <a:sym typeface="+mn-ea"/>
            </a:endParaRPr>
          </a:p>
          <a:p>
            <a:r>
              <a:rPr lang="es-EC" sz="2200" dirty="0" smtClean="0">
                <a:latin typeface="Calibri" charset="0"/>
                <a:sym typeface="+mn-ea"/>
              </a:rPr>
              <a:t>4.- Reali</a:t>
            </a:r>
            <a:r>
              <a:rPr lang="es-ES_tradnl" altLang="es-EC" sz="2200" dirty="0" smtClean="0">
                <a:latin typeface="Calibri" charset="0"/>
                <a:sym typeface="+mn-ea"/>
              </a:rPr>
              <a:t>c</a:t>
            </a:r>
            <a:r>
              <a:rPr lang="es-EC" sz="2200" dirty="0" smtClean="0">
                <a:latin typeface="Calibri" charset="0"/>
                <a:sym typeface="+mn-ea"/>
              </a:rPr>
              <a:t>e una reflexión sobre la crisis provocada por el COVID 19 y la transformación</a:t>
            </a:r>
          </a:p>
          <a:p>
            <a:endParaRPr lang="es-EC" sz="2200" dirty="0" smtClean="0">
              <a:latin typeface="Calibri" charset="0"/>
              <a:sym typeface="+mn-ea"/>
            </a:endParaRPr>
          </a:p>
          <a:p>
            <a:r>
              <a:rPr lang="es-EC" sz="2200" dirty="0" smtClean="0">
                <a:latin typeface="Calibri" charset="0"/>
                <a:sym typeface="+mn-ea"/>
              </a:rPr>
              <a:t>5.- Reali</a:t>
            </a:r>
            <a:r>
              <a:rPr lang="es-ES_tradnl" altLang="es-EC" sz="2200" dirty="0" smtClean="0">
                <a:latin typeface="Calibri" charset="0"/>
                <a:sym typeface="+mn-ea"/>
              </a:rPr>
              <a:t>c</a:t>
            </a:r>
            <a:r>
              <a:rPr lang="es-EC" sz="2200" dirty="0" smtClean="0">
                <a:latin typeface="Calibri" charset="0"/>
                <a:sym typeface="+mn-ea"/>
              </a:rPr>
              <a:t>e una reflexión sobre la crisis provocada por el COVID 19 y la evolución </a:t>
            </a:r>
            <a:endParaRPr lang="es-ES" altLang="en-US" sz="2200" dirty="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815354" y="1016627"/>
            <a:ext cx="2831618" cy="1884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" y="3130550"/>
            <a:ext cx="2831465" cy="286956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847814" y="973771"/>
            <a:ext cx="517144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400" dirty="0">
                <a:solidFill>
                  <a:srgbClr val="00B0F0"/>
                </a:solidFill>
              </a:rPr>
              <a:t/>
            </a:r>
            <a:br>
              <a:rPr lang="es-EC" sz="2400" dirty="0">
                <a:solidFill>
                  <a:srgbClr val="00B0F0"/>
                </a:solidFill>
              </a:rPr>
            </a:br>
            <a:r>
              <a:rPr lang="es-EC" sz="1600" dirty="0">
                <a:solidFill>
                  <a:srgbClr val="00B0F0"/>
                </a:solidFill>
              </a:rPr>
              <a:t>#</a:t>
            </a:r>
            <a:r>
              <a:rPr lang="es-EC" sz="1600" dirty="0" err="1">
                <a:solidFill>
                  <a:srgbClr val="00B0F0"/>
                </a:solidFill>
              </a:rPr>
              <a:t>QuitoCiudadResiliente</a:t>
            </a:r>
            <a:r>
              <a:rPr lang="es-EC" dirty="0"/>
              <a:t/>
            </a:r>
            <a:br>
              <a:rPr lang="es-EC" dirty="0"/>
            </a:br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064" y="3066333"/>
            <a:ext cx="5200339" cy="98154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8"/>
          <a:srcRect l="5025" t="17368" r="13887" b="7894"/>
          <a:stretch>
            <a:fillRect/>
          </a:stretch>
        </p:blipFill>
        <p:spPr>
          <a:xfrm>
            <a:off x="5812222" y="998608"/>
            <a:ext cx="1933902" cy="220704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/>
          <a:srcRect l="6807" t="6041" r="1596" b="11602"/>
          <a:stretch>
            <a:fillRect/>
          </a:stretch>
        </p:blipFill>
        <p:spPr>
          <a:xfrm>
            <a:off x="8386230" y="1023626"/>
            <a:ext cx="1797269" cy="217151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/>
          <a:srcRect l="7293" r="9086" b="16518"/>
          <a:stretch>
            <a:fillRect/>
          </a:stretch>
        </p:blipFill>
        <p:spPr>
          <a:xfrm>
            <a:off x="5812222" y="3435750"/>
            <a:ext cx="1933903" cy="234493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/>
          <a:srcRect l="4587" t="1817" r="9371" b="18626"/>
          <a:stretch>
            <a:fillRect/>
          </a:stretch>
        </p:blipFill>
        <p:spPr>
          <a:xfrm>
            <a:off x="8386231" y="3468415"/>
            <a:ext cx="1797268" cy="231227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11"/>
          <a:srcRect l="12237" t="13096" r="6353" b="4513"/>
          <a:stretch>
            <a:fillRect/>
          </a:stretch>
        </p:blipFill>
        <p:spPr>
          <a:xfrm>
            <a:off x="3962924" y="2188582"/>
            <a:ext cx="1744719" cy="1765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937246"/>
            <a:ext cx="10515600" cy="753442"/>
          </a:xfrm>
        </p:spPr>
        <p:txBody>
          <a:bodyPr>
            <a:normAutofit/>
          </a:bodyPr>
          <a:lstStyle/>
          <a:p>
            <a:r>
              <a:rPr lang="es-EC" sz="4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MÓDULO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_tradnl" alt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15354" y="2815389"/>
            <a:ext cx="10972800" cy="1058779"/>
          </a:xfrm>
        </p:spPr>
        <p:txBody>
          <a:bodyPr/>
          <a:lstStyle/>
          <a:p>
            <a:pPr marL="0" indent="0" algn="ctr">
              <a:buNone/>
            </a:pPr>
            <a:r>
              <a:rPr lang="es-EC" sz="4000" b="1" dirty="0">
                <a:solidFill>
                  <a:schemeClr val="accent1">
                    <a:lumMod val="50000"/>
                  </a:schemeClr>
                </a:solidFill>
              </a:rPr>
              <a:t>RESILIENCIA EN TIEMPOS DE COVID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937246"/>
            <a:ext cx="10515600" cy="753442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FACILITADORES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922260" y="2052320"/>
            <a:ext cx="3431540" cy="2369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r>
              <a:rPr lang="es-ES_tradnl" altLang="es-ES" dirty="0"/>
              <a:t>Juan Carlos Pazmiño</a:t>
            </a:r>
          </a:p>
          <a:p>
            <a:pPr algn="ctr"/>
            <a:r>
              <a:rPr lang="es-ES_tradnl" altLang="es-ES" dirty="0"/>
              <a:t>Psicólogo Clínico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1046480" y="2052320"/>
            <a:ext cx="3382010" cy="2327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r>
              <a:rPr lang="es-ES_tradnl" altLang="es-ES" dirty="0"/>
              <a:t>Marco Urbina</a:t>
            </a:r>
          </a:p>
          <a:p>
            <a:pPr algn="ctr"/>
            <a:r>
              <a:rPr lang="es-ES_tradnl" altLang="es-ES" dirty="0"/>
              <a:t>Educador Parvulario </a:t>
            </a:r>
          </a:p>
          <a:p>
            <a:pPr algn="ctr"/>
            <a:endParaRPr lang="es-ES_tradnl" altLang="es-ES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4565015" y="2051685"/>
            <a:ext cx="3221355" cy="2328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r>
              <a:rPr lang="es-ES_tradnl" altLang="es-ES" dirty="0"/>
              <a:t>Mónica Espín S.</a:t>
            </a:r>
          </a:p>
          <a:p>
            <a:pPr algn="ctr"/>
            <a:r>
              <a:rPr lang="es-ES_tradnl" altLang="es-ES" dirty="0"/>
              <a:t>Psicóloga</a:t>
            </a:r>
          </a:p>
        </p:txBody>
      </p:sp>
      <p:pic>
        <p:nvPicPr>
          <p:cNvPr id="14" name="Imagen 3"/>
          <p:cNvPicPr>
            <a:picLocks noChangeAspect="1"/>
          </p:cNvPicPr>
          <p:nvPr/>
        </p:nvPicPr>
        <p:blipFill>
          <a:blip r:embed="rId6"/>
          <a:srcRect l="42480" t="30176" r="42155" b="23575"/>
          <a:stretch>
            <a:fillRect/>
          </a:stretch>
        </p:blipFill>
        <p:spPr>
          <a:xfrm>
            <a:off x="5548630" y="2212340"/>
            <a:ext cx="984250" cy="137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" descr="C:\Users\Asus\Pictures\Camera Roll\WIN_20200724_14_09_03_Pr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4510" y="2212023"/>
            <a:ext cx="1885950" cy="141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Marcador de posición de contenido 4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9029065" y="2212340"/>
            <a:ext cx="1026795" cy="128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937246"/>
            <a:ext cx="10515600" cy="753442"/>
          </a:xfrm>
        </p:spPr>
        <p:txBody>
          <a:bodyPr>
            <a:normAutofit/>
          </a:bodyPr>
          <a:lstStyle/>
          <a:p>
            <a:r>
              <a:rPr lang="es-ES_tradnl" alt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ACUERDOS</a:t>
            </a:r>
          </a:p>
        </p:txBody>
      </p:sp>
      <p:pic>
        <p:nvPicPr>
          <p:cNvPr id="30" name="Imagen 8"/>
          <p:cNvPicPr>
            <a:picLocks noChangeAspect="1"/>
          </p:cNvPicPr>
          <p:nvPr/>
        </p:nvPicPr>
        <p:blipFill>
          <a:blip r:embed="rId5"/>
          <a:srcRect l="62593" t="32490" r="12786" b="21753"/>
          <a:stretch>
            <a:fillRect/>
          </a:stretch>
        </p:blipFill>
        <p:spPr>
          <a:xfrm>
            <a:off x="2094230" y="1734185"/>
            <a:ext cx="1266190" cy="132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n 4"/>
          <p:cNvPicPr>
            <a:picLocks noChangeAspect="1"/>
          </p:cNvPicPr>
          <p:nvPr/>
        </p:nvPicPr>
        <p:blipFill>
          <a:blip r:embed="rId6"/>
          <a:srcRect l="64401" t="33798" r="10750" b="20767"/>
          <a:stretch>
            <a:fillRect/>
          </a:stretch>
        </p:blipFill>
        <p:spPr>
          <a:xfrm>
            <a:off x="2094230" y="3982085"/>
            <a:ext cx="1429385" cy="147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6"/>
          <p:cNvPicPr>
            <a:picLocks noChangeAspect="1"/>
          </p:cNvPicPr>
          <p:nvPr/>
        </p:nvPicPr>
        <p:blipFill>
          <a:blip r:embed="rId7"/>
          <a:srcRect l="67113" t="30390" r="14136" b="24754"/>
          <a:stretch>
            <a:fillRect/>
          </a:stretch>
        </p:blipFill>
        <p:spPr>
          <a:xfrm>
            <a:off x="8724265" y="1570990"/>
            <a:ext cx="1215390" cy="163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7"/>
          <p:cNvPicPr>
            <a:picLocks noChangeAspect="1"/>
          </p:cNvPicPr>
          <p:nvPr/>
        </p:nvPicPr>
        <p:blipFill>
          <a:blip r:embed="rId8"/>
          <a:srcRect l="57387" t="31204" r="3748" b="31569"/>
          <a:stretch>
            <a:fillRect/>
          </a:stretch>
        </p:blipFill>
        <p:spPr>
          <a:xfrm>
            <a:off x="8131175" y="4166870"/>
            <a:ext cx="2389505" cy="1287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redondeado 4"/>
          <p:cNvSpPr/>
          <p:nvPr/>
        </p:nvSpPr>
        <p:spPr>
          <a:xfrm>
            <a:off x="1637030" y="5661660"/>
            <a:ext cx="2870835" cy="414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dirty="0"/>
              <a:t>Entre puntualmente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8015605" y="3221990"/>
            <a:ext cx="2870835" cy="414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sz="1600" dirty="0"/>
              <a:t>Busque un lugar cómodo e iluminado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7890510" y="5661660"/>
            <a:ext cx="2870835" cy="414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dirty="0"/>
              <a:t>Respeto mutuo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1637030" y="3206115"/>
            <a:ext cx="2870835" cy="414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dirty="0"/>
              <a:t>Apague el micrófono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815340" y="883285"/>
            <a:ext cx="10515600" cy="753745"/>
          </a:xfrm>
        </p:spPr>
        <p:txBody>
          <a:bodyPr>
            <a:normAutofit/>
          </a:bodyPr>
          <a:lstStyle/>
          <a:p>
            <a:r>
              <a:rPr lang="es-ES_tradnl" alt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METODOLOGÍA Y 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CONTENIDOS: 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Tabla 9"/>
          <p:cNvGraphicFramePr/>
          <p:nvPr/>
        </p:nvGraphicFramePr>
        <p:xfrm>
          <a:off x="1543685" y="1932305"/>
          <a:ext cx="4443730" cy="306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3730"/>
              </a:tblGrid>
              <a:tr h="4171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>
                          <a:latin typeface="Calibri" charset="0"/>
                          <a:cs typeface="Calibri" charset="0"/>
                        </a:rPr>
                        <a:t>DIA 1</a:t>
                      </a:r>
                      <a:endParaRPr lang="en-US" alt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  <a:tr h="433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>
                          <a:latin typeface="Calibri" charset="0"/>
                          <a:cs typeface="Calibri" charset="0"/>
                        </a:rPr>
                        <a:t>TEMAS</a:t>
                      </a:r>
                      <a:endParaRPr lang="en-US" alt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  <a:tr h="2218055">
                <a:tc>
                  <a:txBody>
                    <a:bodyPr/>
                    <a:lstStyle/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n-US" dirty="0" err="1">
                          <a:latin typeface="Calibri" charset="0"/>
                          <a:cs typeface="Calibri" charset="0"/>
                        </a:rPr>
                        <a:t>Concepto</a:t>
                      </a:r>
                      <a:r>
                        <a:rPr lang="en-US">
                          <a:latin typeface="Calibri" charset="0"/>
                          <a:cs typeface="Calibri" charset="0"/>
                        </a:rPr>
                        <a:t> de crisis.</a:t>
                      </a: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_tradnl" altLang="en-US">
                          <a:latin typeface="Calibri" charset="0"/>
                          <a:cs typeface="Calibri" charset="0"/>
                        </a:rPr>
                        <a:t>Tipos</a:t>
                      </a:r>
                      <a:r>
                        <a:rPr lang="en-US">
                          <a:latin typeface="Calibri" charset="0"/>
                          <a:cs typeface="Calibri" charset="0"/>
                        </a:rPr>
                        <a:t> de la crisis.</a:t>
                      </a: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_tradnl" altLang="en-US">
                          <a:latin typeface="Calibri" charset="0"/>
                          <a:cs typeface="Calibri" charset="0"/>
                        </a:rPr>
                        <a:t>Elementos de la crisis.</a:t>
                      </a: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_tradnl" altLang="en-US">
                          <a:latin typeface="Calibri" charset="0"/>
                          <a:cs typeface="Calibri" charset="0"/>
                        </a:rPr>
                        <a:t>Elemento neurológicos de la crisis.</a:t>
                      </a:r>
                      <a:endParaRPr lang="en-US">
                        <a:latin typeface="Calibri" charset="0"/>
                        <a:cs typeface="Calibri" charset="0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n-US">
                          <a:latin typeface="Calibri" charset="0"/>
                          <a:cs typeface="Calibri" charset="0"/>
                        </a:rPr>
                        <a:t>Elementos para remontar la crisis.</a:t>
                      </a: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n-US">
                          <a:latin typeface="Calibri" charset="0"/>
                          <a:cs typeface="Calibri" charset="0"/>
                        </a:rPr>
                        <a:t>Lanzamiento de la campaña  #QuitoCiudadResiliente.</a:t>
                      </a:r>
                      <a:endParaRPr lang="en-US" altLang="en-US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Tabla 12"/>
          <p:cNvGraphicFramePr/>
          <p:nvPr/>
        </p:nvGraphicFramePr>
        <p:xfrm>
          <a:off x="6343015" y="1932305"/>
          <a:ext cx="4267835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835"/>
              </a:tblGrid>
              <a:tr h="3511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latin typeface="Calibri" charset="0"/>
                          <a:cs typeface="Calibri" charset="0"/>
                        </a:rPr>
                        <a:t>DIA </a:t>
                      </a:r>
                      <a:r>
                        <a:rPr lang="es-ES_tradnl" altLang="en-US" b="1">
                          <a:latin typeface="Calibri" charset="0"/>
                          <a:cs typeface="Calibri" charset="0"/>
                        </a:rPr>
                        <a:t>2</a:t>
                      </a:r>
                      <a:endParaRPr lang="es-ES_tradnl" altLang="en-US" b="1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  <a:tr h="3651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latin typeface="Calibri" charset="0"/>
                          <a:cs typeface="Calibri" charset="0"/>
                        </a:rPr>
                        <a:t>TEMAS</a:t>
                      </a:r>
                      <a:endParaRPr lang="en-US" altLang="en-US" b="1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  <a:tr h="2255520">
                <a:tc>
                  <a:txBody>
                    <a:bodyPr/>
                    <a:lstStyle/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" sz="1800" dirty="0" smtClean="0">
                          <a:sym typeface="+mn-ea"/>
                        </a:rPr>
                        <a:t>Concepto de 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r</a:t>
                      </a:r>
                      <a:r>
                        <a:rPr lang="es-ES" sz="1800" dirty="0" smtClean="0">
                          <a:sym typeface="+mn-ea"/>
                        </a:rPr>
                        <a:t>esiliencia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.</a:t>
                      </a:r>
                      <a:endParaRPr lang="es-ES" sz="1800" dirty="0" smtClean="0">
                        <a:sym typeface="+mn-ea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" sz="1800" dirty="0" smtClean="0">
                          <a:sym typeface="+mn-ea"/>
                        </a:rPr>
                        <a:t>Elementos 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para fortalecer l</a:t>
                      </a:r>
                      <a:r>
                        <a:rPr lang="es-ES" sz="1800" dirty="0" smtClean="0">
                          <a:sym typeface="+mn-ea"/>
                        </a:rPr>
                        <a:t>a 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r</a:t>
                      </a:r>
                      <a:r>
                        <a:rPr lang="es-ES" sz="1800" dirty="0" smtClean="0">
                          <a:sym typeface="+mn-ea"/>
                        </a:rPr>
                        <a:t>esiliencia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.</a:t>
                      </a:r>
                      <a:endParaRPr lang="es-ES" sz="1800" dirty="0" smtClean="0">
                        <a:sym typeface="+mn-ea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" sz="1800" dirty="0" smtClean="0">
                          <a:sym typeface="+mn-ea"/>
                        </a:rPr>
                        <a:t>Rol del líder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- lidereza </a:t>
                      </a:r>
                      <a:r>
                        <a:rPr lang="es-ES" sz="1800" dirty="0" smtClean="0">
                          <a:sym typeface="+mn-ea"/>
                        </a:rPr>
                        <a:t>en la pandemia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.</a:t>
                      </a:r>
                      <a:endParaRPr lang="es-ES" sz="1800" dirty="0" smtClean="0">
                        <a:sym typeface="+mn-ea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" sz="1800" dirty="0" smtClean="0">
                          <a:sym typeface="+mn-ea"/>
                        </a:rPr>
                        <a:t>Sociedades </a:t>
                      </a:r>
                      <a:r>
                        <a:rPr lang="es-ES" sz="1800" dirty="0" err="1" smtClean="0">
                          <a:sym typeface="+mn-ea"/>
                        </a:rPr>
                        <a:t>resilientes</a:t>
                      </a:r>
                      <a:r>
                        <a:rPr lang="es-ES_tradnl" altLang="es-ES" sz="1800" dirty="0" err="1" smtClean="0">
                          <a:sym typeface="+mn-ea"/>
                        </a:rPr>
                        <a:t>.</a:t>
                      </a:r>
                      <a:r>
                        <a:rPr lang="es-ES" sz="1800" dirty="0" smtClean="0">
                          <a:sym typeface="+mn-ea"/>
                        </a:rPr>
                        <a:t> </a:t>
                      </a: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" sz="1800" dirty="0" smtClean="0">
                          <a:sym typeface="+mn-ea"/>
                        </a:rPr>
                        <a:t>Estrategias para implementar en el ámbito comunitario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.</a:t>
                      </a:r>
                      <a:r>
                        <a:rPr lang="es-ES" sz="1800" dirty="0" smtClean="0">
                          <a:sym typeface="+mn-ea"/>
                        </a:rPr>
                        <a:t> </a:t>
                      </a:r>
                      <a:endParaRPr lang="en-US" altLang="en-US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5" name="Tabla 14"/>
          <p:cNvGraphicFramePr/>
          <p:nvPr/>
        </p:nvGraphicFramePr>
        <p:xfrm>
          <a:off x="1659890" y="5457825"/>
          <a:ext cx="879729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/>
                <a:gridCol w="6825615"/>
              </a:tblGrid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  <a:latin typeface="Calibri" charset="0"/>
                          <a:cs typeface="Calibri" charset="0"/>
                        </a:rPr>
                        <a:t>METODOLOGÍA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  <a:latin typeface="Calibri" charset="0"/>
                          <a:cs typeface="Calibri" charset="0"/>
                        </a:rPr>
                        <a:t>Explicativ</a:t>
                      </a:r>
                      <a:r>
                        <a:rPr lang="es-ES_tradnl" altLang="en-US" sz="1800" b="0">
                          <a:solidFill>
                            <a:schemeClr val="dk1"/>
                          </a:solidFill>
                          <a:latin typeface="Calibri" charset="0"/>
                          <a:cs typeface="Calibri" charset="0"/>
                        </a:rPr>
                        <a:t>a</a:t>
                      </a:r>
                      <a:r>
                        <a:rPr lang="en-US" sz="1800" b="0">
                          <a:solidFill>
                            <a:schemeClr val="dk1"/>
                          </a:solidFill>
                          <a:latin typeface="Calibri" charset="0"/>
                          <a:cs typeface="Calibri" charset="0"/>
                        </a:rPr>
                        <a:t> y exponencial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846441"/>
            <a:ext cx="10515600" cy="753442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OBJETIVOS DE APRENDIZAJE: 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609600" y="1482090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s-EC" sz="2800" dirty="0"/>
              <a:t>Al finalizar el módulo de “Resiliencia en tiempo de COVID”, los participantes estarán en capacidad de</a:t>
            </a:r>
            <a:r>
              <a:rPr lang="es-EC" sz="2800" dirty="0" smtClean="0"/>
              <a:t>:</a:t>
            </a:r>
          </a:p>
          <a:p>
            <a:pPr marL="0" indent="0">
              <a:buNone/>
            </a:pPr>
            <a:endParaRPr lang="es-EC" sz="2800" dirty="0"/>
          </a:p>
          <a:p>
            <a:pPr algn="just"/>
            <a:r>
              <a:rPr lang="es-ES_tradnl" altLang="es-EC" sz="2800" dirty="0"/>
              <a:t>C</a:t>
            </a:r>
            <a:r>
              <a:rPr lang="es-EC" sz="2800" dirty="0"/>
              <a:t>onceptualización </a:t>
            </a:r>
            <a:r>
              <a:rPr lang="es-ES_tradnl" altLang="es-EC" sz="2800" dirty="0"/>
              <a:t>de</a:t>
            </a:r>
            <a:r>
              <a:rPr lang="es-EC" sz="2800" dirty="0"/>
              <a:t> crisis, resiliencia, factores </a:t>
            </a:r>
            <a:r>
              <a:rPr lang="es-EC" sz="2800" dirty="0" err="1"/>
              <a:t>resilientes</a:t>
            </a:r>
            <a:r>
              <a:rPr lang="es-ES_tradnl" altLang="es-EC" sz="2800" dirty="0" err="1"/>
              <a:t>.</a:t>
            </a:r>
          </a:p>
          <a:p>
            <a:pPr algn="just"/>
            <a:r>
              <a:rPr lang="es-ES_tradnl" sz="2800" dirty="0"/>
              <a:t>Definir herramientas de resiliencia </a:t>
            </a:r>
            <a:r>
              <a:rPr lang="es-EC" sz="2800" dirty="0"/>
              <a:t>y el rol del líder</a:t>
            </a:r>
            <a:r>
              <a:rPr lang="es-ES_tradnl" altLang="es-EC" sz="2800" dirty="0"/>
              <a:t>/lidereza </a:t>
            </a:r>
            <a:r>
              <a:rPr lang="es-ES_tradnl" sz="2800" dirty="0">
                <a:sym typeface="+mn-ea"/>
              </a:rPr>
              <a:t>para</a:t>
            </a:r>
            <a:r>
              <a:rPr lang="es-EC" sz="2800" dirty="0">
                <a:sym typeface="+mn-ea"/>
              </a:rPr>
              <a:t> remontar la crisis</a:t>
            </a:r>
            <a:r>
              <a:rPr lang="es-ES_tradnl" sz="2800" dirty="0">
                <a:sym typeface="+mn-ea"/>
              </a:rPr>
              <a:t>.</a:t>
            </a:r>
            <a:endParaRPr lang="es-EC" sz="2800" dirty="0"/>
          </a:p>
          <a:p>
            <a:pPr algn="just"/>
            <a:r>
              <a:rPr lang="es-EC" sz="2800" dirty="0"/>
              <a:t>Desarrollar factores </a:t>
            </a:r>
            <a:r>
              <a:rPr lang="es-ES_tradnl" altLang="es-EC" sz="2800" dirty="0"/>
              <a:t>para fortalecer la</a:t>
            </a:r>
            <a:r>
              <a:rPr lang="es-EC" sz="2800" dirty="0"/>
              <a:t> resiliencia </a:t>
            </a:r>
            <a:r>
              <a:rPr lang="es-ES_tradnl" altLang="es-EC" sz="2800" dirty="0"/>
              <a:t>tanto individual como </a:t>
            </a:r>
            <a:r>
              <a:rPr lang="es-ES_tradnl" altLang="es-EC" sz="2800" dirty="0" smtClean="0"/>
              <a:t>en colectivo</a:t>
            </a:r>
            <a:r>
              <a:rPr lang="es-EC" sz="2800" dirty="0" smtClean="0"/>
              <a:t> </a:t>
            </a:r>
            <a:r>
              <a:rPr lang="es-EC" sz="2800" dirty="0"/>
              <a:t>y aplicación de estrategias básicas en el ámbito comunitario.</a:t>
            </a:r>
          </a:p>
          <a:p>
            <a:pPr marL="0" indent="0">
              <a:buNone/>
            </a:pPr>
            <a:endParaRPr lang="es-E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838200" y="1023620"/>
            <a:ext cx="10515600" cy="753745"/>
          </a:xfrm>
        </p:spPr>
        <p:txBody>
          <a:bodyPr>
            <a:noAutofit/>
          </a:bodyPr>
          <a:lstStyle/>
          <a:p>
            <a:r>
              <a:rPr lang="es-ES_tradnl" altLang="es-EC" sz="3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CONSIGA UN ATAÚD Y ENTIÉRRELO USTED MISMO</a:t>
            </a:r>
          </a:p>
        </p:txBody>
      </p:sp>
      <p:sp>
        <p:nvSpPr>
          <p:cNvPr id="2" name="Rectángulo redondeado 1"/>
          <p:cNvSpPr/>
          <p:nvPr/>
        </p:nvSpPr>
        <p:spPr>
          <a:xfrm>
            <a:off x="2127250" y="4380865"/>
            <a:ext cx="7938135" cy="1301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sz="3000"/>
              <a:t>Una historia real en tiempos de crisis</a:t>
            </a:r>
          </a:p>
          <a:p>
            <a:pPr algn="ctr"/>
            <a:r>
              <a:rPr lang="es-ES_tradnl" altLang="es-ES" sz="2000" i="1"/>
              <a:t>Video: </a:t>
            </a:r>
          </a:p>
        </p:txBody>
      </p:sp>
      <p:pic>
        <p:nvPicPr>
          <p:cNvPr id="7" name="Imagen 4"/>
          <p:cNvPicPr>
            <a:picLocks noChangeAspect="1"/>
          </p:cNvPicPr>
          <p:nvPr/>
        </p:nvPicPr>
        <p:blipFill>
          <a:blip r:embed="rId5"/>
          <a:srcRect l="57845" t="30969" r="2844" b="29233"/>
          <a:stretch>
            <a:fillRect/>
          </a:stretch>
        </p:blipFill>
        <p:spPr>
          <a:xfrm>
            <a:off x="4277995" y="1958340"/>
            <a:ext cx="3938270" cy="2242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815340" y="883285"/>
            <a:ext cx="10515600" cy="753745"/>
          </a:xfrm>
        </p:spPr>
        <p:txBody>
          <a:bodyPr>
            <a:normAutofit/>
          </a:bodyPr>
          <a:lstStyle/>
          <a:p>
            <a:r>
              <a:rPr lang="es-ES_tradnl" alt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sym typeface="+mn-ea"/>
              </a:rPr>
              <a:t>LA PANDEMIA COVID</a:t>
            </a:r>
            <a:endParaRPr lang="es-ES_tradnl" altLang="es-EC" sz="40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7" name="Diagrama 6"/>
          <p:cNvGraphicFramePr/>
          <p:nvPr/>
        </p:nvGraphicFramePr>
        <p:xfrm>
          <a:off x="768985" y="1218565"/>
          <a:ext cx="1049147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4000" y="643890"/>
            <a:ext cx="9144000" cy="793115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¿QU</a:t>
            </a:r>
            <a:r>
              <a:rPr lang="es-ES_tradnl" alt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É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ES LA CRISIS?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rcRect l="19082" t="32983" r="53681" b="30217"/>
          <a:stretch>
            <a:fillRect/>
          </a:stretch>
        </p:blipFill>
        <p:spPr>
          <a:xfrm>
            <a:off x="1004570" y="2353945"/>
            <a:ext cx="2955925" cy="2245995"/>
          </a:xfrm>
          <a:prstGeom prst="rect">
            <a:avLst/>
          </a:prstGeom>
        </p:spPr>
      </p:pic>
      <p:sp>
        <p:nvSpPr>
          <p:cNvPr id="4" name="Marcador de posición de contenido 3"/>
          <p:cNvSpPr>
            <a:spLocks noGrp="1"/>
          </p:cNvSpPr>
          <p:nvPr>
            <p:ph idx="1"/>
          </p:nvPr>
        </p:nvSpPr>
        <p:spPr>
          <a:xfrm>
            <a:off x="4312285" y="1656715"/>
            <a:ext cx="7073265" cy="4351655"/>
          </a:xfrm>
        </p:spPr>
        <p:txBody>
          <a:bodyPr>
            <a:normAutofit/>
          </a:bodyPr>
          <a:lstStyle/>
          <a:p>
            <a:pPr algn="just"/>
            <a:r>
              <a:rPr lang="es-ES_tradnl" altLang="es-ES" sz="2000" dirty="0"/>
              <a:t>Etimológicamente, Crisis proviene del griego </a:t>
            </a:r>
            <a:r>
              <a:rPr lang="es-ES_tradnl" altLang="es-ES" sz="2000" dirty="0" err="1"/>
              <a:t>Krisis</a:t>
            </a:r>
            <a:r>
              <a:rPr lang="es-ES_tradnl" altLang="es-ES" sz="2000" dirty="0"/>
              <a:t>: Juicio o decisión.</a:t>
            </a:r>
          </a:p>
          <a:p>
            <a:pPr algn="just"/>
            <a:r>
              <a:rPr lang="es-ES_tradnl" altLang="es-ES" sz="2000" dirty="0"/>
              <a:t>En Occidente: Juicio o decisión se debe tomar ante una contingencia. Se resalta </a:t>
            </a:r>
            <a:r>
              <a:rPr lang="es-ES_tradnl" altLang="es-ES" sz="2000" dirty="0" smtClean="0"/>
              <a:t>que es </a:t>
            </a:r>
            <a:r>
              <a:rPr lang="es-ES_tradnl" altLang="es-ES" sz="2000" b="1" i="1" dirty="0"/>
              <a:t>“paralizante, sobre nuestra capacidad de reacción”</a:t>
            </a:r>
            <a:r>
              <a:rPr lang="es-ES_tradnl" altLang="es-ES" sz="2000" dirty="0"/>
              <a:t> con información escasa y/o difusa y la variable del tiempo controla la situación.</a:t>
            </a:r>
          </a:p>
          <a:p>
            <a:pPr algn="just"/>
            <a:r>
              <a:rPr lang="es-ES_tradnl" altLang="es-ES" sz="2000" dirty="0"/>
              <a:t>En Oriente: Crisis es cambio que ofrece una oportunidad.</a:t>
            </a:r>
          </a:p>
          <a:p>
            <a:pPr algn="just"/>
            <a:endParaRPr lang="es-ES_tradnl" altLang="es-ES" sz="2000" dirty="0"/>
          </a:p>
          <a:p>
            <a:pPr algn="just"/>
            <a:endParaRPr lang="es-ES_tradnl" altLang="es-ES" sz="20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4368165" y="4726940"/>
            <a:ext cx="6299835" cy="15036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ES_tradnl" altLang="es-ES" sz="1600" b="1" i="1">
                <a:sym typeface="+mn-ea"/>
              </a:rPr>
              <a:t>Crisis se puede entender como:</a:t>
            </a:r>
          </a:p>
          <a:p>
            <a:pPr algn="just"/>
            <a:r>
              <a:rPr lang="es-ES_tradnl" altLang="es-ES" sz="1600" b="1" i="1">
                <a:sym typeface="+mn-ea"/>
              </a:rPr>
              <a:t>Cambio profundo de consecuencias importantes.</a:t>
            </a:r>
          </a:p>
          <a:p>
            <a:pPr algn="just"/>
            <a:r>
              <a:rPr lang="es-ES_tradnl" altLang="es-ES" sz="1600" b="1" i="1"/>
              <a:t>Exige que </a:t>
            </a:r>
            <a:r>
              <a:rPr lang="es-ES" altLang="en-US" sz="1600" b="1" i="1"/>
              <a:t>tomemos decisiones</a:t>
            </a:r>
            <a:r>
              <a:rPr lang="es-ES_tradnl" altLang="es-ES" sz="1600" b="1" i="1"/>
              <a:t>.</a:t>
            </a:r>
            <a:endParaRPr lang="es-ES" altLang="en-US" sz="1600" b="1" i="1"/>
          </a:p>
          <a:p>
            <a:pPr algn="just"/>
            <a:r>
              <a:rPr lang="es-ES_tradnl" altLang="es-ES" sz="1600" b="1" i="1"/>
              <a:t>Moverse del</a:t>
            </a:r>
            <a:r>
              <a:rPr lang="es-ES" altLang="en-US" sz="1600" b="1" i="1"/>
              <a:t> espacio de confort</a:t>
            </a:r>
            <a:r>
              <a:rPr lang="es-ES_tradnl" altLang="es-ES" sz="1600" b="1" i="1"/>
              <a:t>.</a:t>
            </a:r>
            <a:endParaRPr lang="es-ES" altLang="en-US" sz="1600" b="1" i="1"/>
          </a:p>
          <a:p>
            <a:pPr algn="just"/>
            <a:r>
              <a:rPr lang="es-ES_tradnl" altLang="es-ES" sz="1600" b="1" i="1"/>
              <a:t>C</a:t>
            </a:r>
            <a:r>
              <a:rPr lang="es-ES" altLang="en-US" sz="1600" b="1" i="1"/>
              <a:t>ambiar la forma de pensar actuar </a:t>
            </a:r>
            <a:r>
              <a:rPr lang="es-ES_tradnl" altLang="es-ES" sz="1600" b="1" i="1"/>
              <a:t>y </a:t>
            </a:r>
            <a:r>
              <a:rPr lang="es-ES" altLang="en-US" sz="1600" b="1" i="1"/>
              <a:t>relacionarse</a:t>
            </a:r>
            <a:r>
              <a:rPr lang="es-ES_tradnl" altLang="es-ES" sz="1600" b="1" i="1"/>
              <a:t>.</a:t>
            </a:r>
            <a:r>
              <a:rPr lang="es-ES" altLang="en-US" sz="1600" b="1" i="1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798</Words>
  <Application>Microsoft Office PowerPoint</Application>
  <PresentationFormat>Panorámica</PresentationFormat>
  <Paragraphs>128</Paragraphs>
  <Slides>19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2" baseType="lpstr">
      <vt:lpstr>Arial</vt:lpstr>
      <vt:lpstr>Calibri</vt:lpstr>
      <vt:lpstr>1_Default Design</vt:lpstr>
      <vt:lpstr>Presentación de PowerPoint</vt:lpstr>
      <vt:lpstr>MÓDULO: 1 </vt:lpstr>
      <vt:lpstr>FACILITADORES </vt:lpstr>
      <vt:lpstr>ACUERDOS</vt:lpstr>
      <vt:lpstr>METODOLOGÍA Y CONTENIDOS: </vt:lpstr>
      <vt:lpstr>OBJETIVOS DE APRENDIZAJE: </vt:lpstr>
      <vt:lpstr>CONSIGA UN ATAÚD Y ENTIÉRRELO USTED MISMO</vt:lpstr>
      <vt:lpstr>LA PANDEMIA COVID</vt:lpstr>
      <vt:lpstr>¿QUÉ ES LA CRISIS?</vt:lpstr>
      <vt:lpstr>¿TIPOS DE CRISIS?</vt:lpstr>
      <vt:lpstr>Presentación de PowerPoint</vt:lpstr>
      <vt:lpstr>¿CÓMO ME AFECTA?</vt:lpstr>
      <vt:lpstr>¿QUÉ PASA EN MI CEREBRO?</vt:lpstr>
      <vt:lpstr>¿QUÉ PASA EN MI CEREBRO?</vt:lpstr>
      <vt:lpstr>¿QUÉ HAGO PARA SUPERAR LA CRISIS?</vt:lpstr>
      <vt:lpstr>RECAPITULANDO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Angelo Rodriguez Condor</dc:creator>
  <cp:lastModifiedBy>Angelo Rodriguez Condor</cp:lastModifiedBy>
  <cp:revision>66</cp:revision>
  <dcterms:created xsi:type="dcterms:W3CDTF">2020-11-02T00:34:01Z</dcterms:created>
  <dcterms:modified xsi:type="dcterms:W3CDTF">2020-11-06T17:40:43Z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3082-11.1.0.9080</vt:lpwstr>
  </property>
</Properties>
</file>