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  <p:sldMasterId id="2147483682" r:id="rId2"/>
    <p:sldMasterId id="2147483694" r:id="rId3"/>
    <p:sldMasterId id="2147483706" r:id="rId4"/>
    <p:sldMasterId id="2147483728" r:id="rId5"/>
  </p:sldMasterIdLst>
  <p:notesMasterIdLst>
    <p:notesMasterId r:id="rId43"/>
  </p:notesMasterIdLst>
  <p:sldIdLst>
    <p:sldId id="338" r:id="rId6"/>
    <p:sldId id="438" r:id="rId7"/>
    <p:sldId id="416" r:id="rId8"/>
    <p:sldId id="434" r:id="rId9"/>
    <p:sldId id="435" r:id="rId10"/>
    <p:sldId id="360" r:id="rId11"/>
    <p:sldId id="362" r:id="rId12"/>
    <p:sldId id="417" r:id="rId13"/>
    <p:sldId id="430" r:id="rId14"/>
    <p:sldId id="431" r:id="rId15"/>
    <p:sldId id="437" r:id="rId16"/>
    <p:sldId id="367" r:id="rId17"/>
    <p:sldId id="424" r:id="rId18"/>
    <p:sldId id="368" r:id="rId19"/>
    <p:sldId id="397" r:id="rId20"/>
    <p:sldId id="425" r:id="rId21"/>
    <p:sldId id="399" r:id="rId22"/>
    <p:sldId id="369" r:id="rId23"/>
    <p:sldId id="370" r:id="rId24"/>
    <p:sldId id="371" r:id="rId25"/>
    <p:sldId id="372" r:id="rId26"/>
    <p:sldId id="373" r:id="rId27"/>
    <p:sldId id="374" r:id="rId28"/>
    <p:sldId id="375" r:id="rId29"/>
    <p:sldId id="376" r:id="rId30"/>
    <p:sldId id="377" r:id="rId31"/>
    <p:sldId id="426" r:id="rId32"/>
    <p:sldId id="379" r:id="rId33"/>
    <p:sldId id="407" r:id="rId34"/>
    <p:sldId id="380" r:id="rId35"/>
    <p:sldId id="427" r:id="rId36"/>
    <p:sldId id="382" r:id="rId37"/>
    <p:sldId id="383" r:id="rId38"/>
    <p:sldId id="384" r:id="rId39"/>
    <p:sldId id="422" r:id="rId40"/>
    <p:sldId id="403" r:id="rId41"/>
    <p:sldId id="273" r:id="rId42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4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698" y="1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" name="Google Shape;41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039818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12341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67186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04286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Diapositiva de título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3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entury Gothic" panose="020B050202020202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3"/>
          <p:cNvSpPr txBox="1">
            <a:spLocks noGrp="1"/>
          </p:cNvSpPr>
          <p:nvPr>
            <p:ph type="subTitle" idx="1"/>
          </p:nvPr>
        </p:nvSpPr>
        <p:spPr>
          <a:xfrm>
            <a:off x="1143000" y="3602043"/>
            <a:ext cx="6858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23"/>
          <p:cNvSpPr txBox="1">
            <a:spLocks noGrp="1"/>
          </p:cNvSpPr>
          <p:nvPr>
            <p:ph type="dt" idx="10"/>
          </p:nvPr>
        </p:nvSpPr>
        <p:spPr>
          <a:xfrm>
            <a:off x="628650" y="635636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3"/>
          <p:cNvSpPr txBox="1">
            <a:spLocks noGrp="1"/>
          </p:cNvSpPr>
          <p:nvPr>
            <p:ph type="ftr" idx="11"/>
          </p:nvPr>
        </p:nvSpPr>
        <p:spPr>
          <a:xfrm>
            <a:off x="3028950" y="6356362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3"/>
          <p:cNvSpPr txBox="1">
            <a:spLocks noGrp="1"/>
          </p:cNvSpPr>
          <p:nvPr>
            <p:ph type="sldNum" idx="12"/>
          </p:nvPr>
        </p:nvSpPr>
        <p:spPr>
          <a:xfrm>
            <a:off x="6457950" y="635636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61593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E6C5E-2142-4DE6-8EEE-164B9C3ED345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14/11/2020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89425-4BF3-43EF-B724-D8E7146F5E5D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411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E6C5E-2142-4DE6-8EEE-164B9C3ED345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14/11/2020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89425-4BF3-43EF-B724-D8E7146F5E5D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2293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E6C5E-2142-4DE6-8EEE-164B9C3ED345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14/11/2020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89425-4BF3-43EF-B724-D8E7146F5E5D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2531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E6C5E-2142-4DE6-8EEE-164B9C3ED345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14/11/2020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89425-4BF3-43EF-B724-D8E7146F5E5D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8349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E6C5E-2142-4DE6-8EEE-164B9C3ED345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14/11/2020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89425-4BF3-43EF-B724-D8E7146F5E5D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9151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E6C5E-2142-4DE6-8EEE-164B9C3ED345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14/11/2020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89425-4BF3-43EF-B724-D8E7146F5E5D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2348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E6C5E-2142-4DE6-8EEE-164B9C3ED345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14/11/2020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89425-4BF3-43EF-B724-D8E7146F5E5D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3087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E6C5E-2142-4DE6-8EEE-164B9C3ED345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14/11/2020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89425-4BF3-43EF-B724-D8E7146F5E5D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6381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E6C5E-2142-4DE6-8EEE-164B9C3ED345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14/11/2020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89425-4BF3-43EF-B724-D8E7146F5E5D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0086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E6C5E-2142-4DE6-8EEE-164B9C3ED345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14/11/2020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89425-4BF3-43EF-B724-D8E7146F5E5D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487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Encabezado de secció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5"/>
          <p:cNvSpPr txBox="1">
            <a:spLocks noGrp="1"/>
          </p:cNvSpPr>
          <p:nvPr>
            <p:ph type="title"/>
          </p:nvPr>
        </p:nvSpPr>
        <p:spPr>
          <a:xfrm>
            <a:off x="623888" y="1709751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entury Gothic" panose="020B050202020202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5"/>
          <p:cNvSpPr txBox="1">
            <a:spLocks noGrp="1"/>
          </p:cNvSpPr>
          <p:nvPr>
            <p:ph type="body" idx="1"/>
          </p:nvPr>
        </p:nvSpPr>
        <p:spPr>
          <a:xfrm>
            <a:off x="623888" y="4589475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5"/>
          <p:cNvSpPr txBox="1">
            <a:spLocks noGrp="1"/>
          </p:cNvSpPr>
          <p:nvPr>
            <p:ph type="dt" idx="10"/>
          </p:nvPr>
        </p:nvSpPr>
        <p:spPr>
          <a:xfrm>
            <a:off x="628650" y="635636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5"/>
          <p:cNvSpPr txBox="1">
            <a:spLocks noGrp="1"/>
          </p:cNvSpPr>
          <p:nvPr>
            <p:ph type="ftr" idx="11"/>
          </p:nvPr>
        </p:nvSpPr>
        <p:spPr>
          <a:xfrm>
            <a:off x="3028950" y="6356362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5"/>
          <p:cNvSpPr txBox="1">
            <a:spLocks noGrp="1"/>
          </p:cNvSpPr>
          <p:nvPr>
            <p:ph type="sldNum" idx="12"/>
          </p:nvPr>
        </p:nvSpPr>
        <p:spPr>
          <a:xfrm>
            <a:off x="6457950" y="635636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467156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E6C5E-2142-4DE6-8EEE-164B9C3ED345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14/11/2020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89425-4BF3-43EF-B724-D8E7146F5E5D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5283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modificar el estilo de subtítulo del patrón</a:t>
            </a:r>
            <a:endParaRPr lang="es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646C0-3F94-4BC3-A088-7777263082A9}" type="datetimeFigureOut">
              <a:rPr lang="es-US" smtClean="0">
                <a:solidFill>
                  <a:prstClr val="black">
                    <a:tint val="75000"/>
                  </a:prstClr>
                </a:solidFill>
              </a:rPr>
              <a:pPr/>
              <a:t>11/14/2020</a:t>
            </a:fld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17AA9-EA41-4C2A-9B03-FB6497FEB869}" type="slidenum">
              <a:rPr lang="es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3934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646C0-3F94-4BC3-A088-7777263082A9}" type="datetimeFigureOut">
              <a:rPr lang="es-US" smtClean="0">
                <a:solidFill>
                  <a:prstClr val="black">
                    <a:tint val="75000"/>
                  </a:prstClr>
                </a:solidFill>
              </a:rPr>
              <a:pPr/>
              <a:t>11/14/2020</a:t>
            </a:fld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17AA9-EA41-4C2A-9B03-FB6497FEB869}" type="slidenum">
              <a:rPr lang="es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9430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646C0-3F94-4BC3-A088-7777263082A9}" type="datetimeFigureOut">
              <a:rPr lang="es-US" smtClean="0">
                <a:solidFill>
                  <a:prstClr val="black">
                    <a:tint val="75000"/>
                  </a:prstClr>
                </a:solidFill>
              </a:rPr>
              <a:pPr/>
              <a:t>11/14/2020</a:t>
            </a:fld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17AA9-EA41-4C2A-9B03-FB6497FEB869}" type="slidenum">
              <a:rPr lang="es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1051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646C0-3F94-4BC3-A088-7777263082A9}" type="datetimeFigureOut">
              <a:rPr lang="es-US" smtClean="0">
                <a:solidFill>
                  <a:prstClr val="black">
                    <a:tint val="75000"/>
                  </a:prstClr>
                </a:solidFill>
              </a:rPr>
              <a:pPr/>
              <a:t>11/14/2020</a:t>
            </a:fld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17AA9-EA41-4C2A-9B03-FB6497FEB869}" type="slidenum">
              <a:rPr lang="es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7904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646C0-3F94-4BC3-A088-7777263082A9}" type="datetimeFigureOut">
              <a:rPr lang="es-US" smtClean="0">
                <a:solidFill>
                  <a:prstClr val="black">
                    <a:tint val="75000"/>
                  </a:prstClr>
                </a:solidFill>
              </a:rPr>
              <a:pPr/>
              <a:t>11/14/2020</a:t>
            </a:fld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17AA9-EA41-4C2A-9B03-FB6497FEB869}" type="slidenum">
              <a:rPr lang="es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7744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646C0-3F94-4BC3-A088-7777263082A9}" type="datetimeFigureOut">
              <a:rPr lang="es-US" smtClean="0">
                <a:solidFill>
                  <a:prstClr val="black">
                    <a:tint val="75000"/>
                  </a:prstClr>
                </a:solidFill>
              </a:rPr>
              <a:pPr/>
              <a:t>11/14/2020</a:t>
            </a:fld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17AA9-EA41-4C2A-9B03-FB6497FEB869}" type="slidenum">
              <a:rPr lang="es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9391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646C0-3F94-4BC3-A088-7777263082A9}" type="datetimeFigureOut">
              <a:rPr lang="es-US" smtClean="0">
                <a:solidFill>
                  <a:prstClr val="black">
                    <a:tint val="75000"/>
                  </a:prstClr>
                </a:solidFill>
              </a:rPr>
              <a:pPr/>
              <a:t>11/14/2020</a:t>
            </a:fld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17AA9-EA41-4C2A-9B03-FB6497FEB869}" type="slidenum">
              <a:rPr lang="es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1292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646C0-3F94-4BC3-A088-7777263082A9}" type="datetimeFigureOut">
              <a:rPr lang="es-US" smtClean="0">
                <a:solidFill>
                  <a:prstClr val="black">
                    <a:tint val="75000"/>
                  </a:prstClr>
                </a:solidFill>
              </a:rPr>
              <a:pPr/>
              <a:t>11/14/2020</a:t>
            </a:fld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17AA9-EA41-4C2A-9B03-FB6497FEB869}" type="slidenum">
              <a:rPr lang="es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6214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646C0-3F94-4BC3-A088-7777263082A9}" type="datetimeFigureOut">
              <a:rPr lang="es-US" smtClean="0">
                <a:solidFill>
                  <a:prstClr val="black">
                    <a:tint val="75000"/>
                  </a:prstClr>
                </a:solidFill>
              </a:rPr>
              <a:pPr/>
              <a:t>11/14/2020</a:t>
            </a:fld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17AA9-EA41-4C2A-9B03-FB6497FEB869}" type="slidenum">
              <a:rPr lang="es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697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Dos objeto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6"/>
          <p:cNvSpPr txBox="1"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6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6"/>
          <p:cNvSpPr txBox="1">
            <a:spLocks noGrp="1"/>
          </p:cNvSpPr>
          <p:nvPr>
            <p:ph type="dt" idx="10"/>
          </p:nvPr>
        </p:nvSpPr>
        <p:spPr>
          <a:xfrm>
            <a:off x="628650" y="635636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6"/>
          <p:cNvSpPr txBox="1">
            <a:spLocks noGrp="1"/>
          </p:cNvSpPr>
          <p:nvPr>
            <p:ph type="ftr" idx="11"/>
          </p:nvPr>
        </p:nvSpPr>
        <p:spPr>
          <a:xfrm>
            <a:off x="3028950" y="6356362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6"/>
          <p:cNvSpPr txBox="1">
            <a:spLocks noGrp="1"/>
          </p:cNvSpPr>
          <p:nvPr>
            <p:ph type="sldNum" idx="12"/>
          </p:nvPr>
        </p:nvSpPr>
        <p:spPr>
          <a:xfrm>
            <a:off x="6457950" y="635636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802690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646C0-3F94-4BC3-A088-7777263082A9}" type="datetimeFigureOut">
              <a:rPr lang="es-US" smtClean="0">
                <a:solidFill>
                  <a:prstClr val="black">
                    <a:tint val="75000"/>
                  </a:prstClr>
                </a:solidFill>
              </a:rPr>
              <a:pPr/>
              <a:t>11/14/2020</a:t>
            </a:fld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17AA9-EA41-4C2A-9B03-FB6497FEB869}" type="slidenum">
              <a:rPr lang="es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5214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646C0-3F94-4BC3-A088-7777263082A9}" type="datetimeFigureOut">
              <a:rPr lang="es-US" smtClean="0">
                <a:solidFill>
                  <a:prstClr val="black">
                    <a:tint val="75000"/>
                  </a:prstClr>
                </a:solidFill>
              </a:rPr>
              <a:pPr/>
              <a:t>11/14/2020</a:t>
            </a:fld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17AA9-EA41-4C2A-9B03-FB6497FEB869}" type="slidenum">
              <a:rPr lang="es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6597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modificar el estilo de subtítulo del patrón</a:t>
            </a:r>
            <a:endParaRPr lang="es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646C0-3F94-4BC3-A088-7777263082A9}" type="datetimeFigureOut">
              <a:rPr lang="es-US" smtClean="0">
                <a:solidFill>
                  <a:prstClr val="black">
                    <a:tint val="75000"/>
                  </a:prstClr>
                </a:solidFill>
              </a:rPr>
              <a:pPr/>
              <a:t>11/14/2020</a:t>
            </a:fld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17AA9-EA41-4C2A-9B03-FB6497FEB869}" type="slidenum">
              <a:rPr lang="es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7205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646C0-3F94-4BC3-A088-7777263082A9}" type="datetimeFigureOut">
              <a:rPr lang="es-US" smtClean="0">
                <a:solidFill>
                  <a:prstClr val="black">
                    <a:tint val="75000"/>
                  </a:prstClr>
                </a:solidFill>
              </a:rPr>
              <a:pPr/>
              <a:t>11/14/2020</a:t>
            </a:fld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17AA9-EA41-4C2A-9B03-FB6497FEB869}" type="slidenum">
              <a:rPr lang="es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5970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646C0-3F94-4BC3-A088-7777263082A9}" type="datetimeFigureOut">
              <a:rPr lang="es-US" smtClean="0">
                <a:solidFill>
                  <a:prstClr val="black">
                    <a:tint val="75000"/>
                  </a:prstClr>
                </a:solidFill>
              </a:rPr>
              <a:pPr/>
              <a:t>11/14/2020</a:t>
            </a:fld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17AA9-EA41-4C2A-9B03-FB6497FEB869}" type="slidenum">
              <a:rPr lang="es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3756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646C0-3F94-4BC3-A088-7777263082A9}" type="datetimeFigureOut">
              <a:rPr lang="es-US" smtClean="0">
                <a:solidFill>
                  <a:prstClr val="black">
                    <a:tint val="75000"/>
                  </a:prstClr>
                </a:solidFill>
              </a:rPr>
              <a:pPr/>
              <a:t>11/14/2020</a:t>
            </a:fld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17AA9-EA41-4C2A-9B03-FB6497FEB869}" type="slidenum">
              <a:rPr lang="es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2484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646C0-3F94-4BC3-A088-7777263082A9}" type="datetimeFigureOut">
              <a:rPr lang="es-US" smtClean="0">
                <a:solidFill>
                  <a:prstClr val="black">
                    <a:tint val="75000"/>
                  </a:prstClr>
                </a:solidFill>
              </a:rPr>
              <a:pPr/>
              <a:t>11/14/2020</a:t>
            </a:fld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17AA9-EA41-4C2A-9B03-FB6497FEB869}" type="slidenum">
              <a:rPr lang="es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4232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646C0-3F94-4BC3-A088-7777263082A9}" type="datetimeFigureOut">
              <a:rPr lang="es-US" smtClean="0">
                <a:solidFill>
                  <a:prstClr val="black">
                    <a:tint val="75000"/>
                  </a:prstClr>
                </a:solidFill>
              </a:rPr>
              <a:pPr/>
              <a:t>11/14/2020</a:t>
            </a:fld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17AA9-EA41-4C2A-9B03-FB6497FEB869}" type="slidenum">
              <a:rPr lang="es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7521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646C0-3F94-4BC3-A088-7777263082A9}" type="datetimeFigureOut">
              <a:rPr lang="es-US" smtClean="0">
                <a:solidFill>
                  <a:prstClr val="black">
                    <a:tint val="75000"/>
                  </a:prstClr>
                </a:solidFill>
              </a:rPr>
              <a:pPr/>
              <a:t>11/14/2020</a:t>
            </a:fld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17AA9-EA41-4C2A-9B03-FB6497FEB869}" type="slidenum">
              <a:rPr lang="es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2857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646C0-3F94-4BC3-A088-7777263082A9}" type="datetimeFigureOut">
              <a:rPr lang="es-US" smtClean="0">
                <a:solidFill>
                  <a:prstClr val="black">
                    <a:tint val="75000"/>
                  </a:prstClr>
                </a:solidFill>
              </a:rPr>
              <a:pPr/>
              <a:t>11/14/2020</a:t>
            </a:fld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17AA9-EA41-4C2A-9B03-FB6497FEB869}" type="slidenum">
              <a:rPr lang="es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105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Comparació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7"/>
          <p:cNvSpPr txBox="1"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body" idx="3"/>
          </p:nvPr>
        </p:nvSpPr>
        <p:spPr>
          <a:xfrm>
            <a:off x="4629155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7"/>
          <p:cNvSpPr txBox="1">
            <a:spLocks noGrp="1"/>
          </p:cNvSpPr>
          <p:nvPr>
            <p:ph type="body" idx="4"/>
          </p:nvPr>
        </p:nvSpPr>
        <p:spPr>
          <a:xfrm>
            <a:off x="4629155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7"/>
          <p:cNvSpPr txBox="1">
            <a:spLocks noGrp="1"/>
          </p:cNvSpPr>
          <p:nvPr>
            <p:ph type="dt" idx="10"/>
          </p:nvPr>
        </p:nvSpPr>
        <p:spPr>
          <a:xfrm>
            <a:off x="628650" y="635636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7"/>
          <p:cNvSpPr txBox="1">
            <a:spLocks noGrp="1"/>
          </p:cNvSpPr>
          <p:nvPr>
            <p:ph type="ftr" idx="11"/>
          </p:nvPr>
        </p:nvSpPr>
        <p:spPr>
          <a:xfrm>
            <a:off x="3028950" y="6356362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7"/>
          <p:cNvSpPr txBox="1">
            <a:spLocks noGrp="1"/>
          </p:cNvSpPr>
          <p:nvPr>
            <p:ph type="sldNum" idx="12"/>
          </p:nvPr>
        </p:nvSpPr>
        <p:spPr>
          <a:xfrm>
            <a:off x="6457950" y="635636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615413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646C0-3F94-4BC3-A088-7777263082A9}" type="datetimeFigureOut">
              <a:rPr lang="es-US" smtClean="0">
                <a:solidFill>
                  <a:prstClr val="black">
                    <a:tint val="75000"/>
                  </a:prstClr>
                </a:solidFill>
              </a:rPr>
              <a:pPr/>
              <a:t>11/14/2020</a:t>
            </a:fld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17AA9-EA41-4C2A-9B03-FB6497FEB869}" type="slidenum">
              <a:rPr lang="es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474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646C0-3F94-4BC3-A088-7777263082A9}" type="datetimeFigureOut">
              <a:rPr lang="es-US" smtClean="0">
                <a:solidFill>
                  <a:prstClr val="black">
                    <a:tint val="75000"/>
                  </a:prstClr>
                </a:solidFill>
              </a:rPr>
              <a:pPr/>
              <a:t>11/14/2020</a:t>
            </a:fld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17AA9-EA41-4C2A-9B03-FB6497FEB869}" type="slidenum">
              <a:rPr lang="es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8532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646C0-3F94-4BC3-A088-7777263082A9}" type="datetimeFigureOut">
              <a:rPr lang="es-US" smtClean="0">
                <a:solidFill>
                  <a:prstClr val="black">
                    <a:tint val="75000"/>
                  </a:prstClr>
                </a:solidFill>
              </a:rPr>
              <a:pPr/>
              <a:t>11/14/2020</a:t>
            </a:fld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17AA9-EA41-4C2A-9B03-FB6497FEB869}" type="slidenum">
              <a:rPr lang="es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1605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s-ES" smtClean="0"/>
              <a:t>Haga clic para editar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646C0-3F94-4BC3-A088-7777263082A9}" type="datetimeFigureOut">
              <a:rPr lang="en-US" smtClean="0">
                <a:solidFill>
                  <a:prstClr val="black"/>
                </a:solidFill>
              </a:rPr>
              <a:pPr/>
              <a:t>11/14/2020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17AA9-EA41-4C2A-9B03-FB6497FEB869}" type="slidenum">
              <a:rPr lang="en-US" smtClean="0">
                <a:solidFill>
                  <a:prstClr val="black"/>
                </a:solidFill>
              </a:rPr>
              <a:pPr/>
              <a:t>‹Nº›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302696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646C0-3F94-4BC3-A088-7777263082A9}" type="datetimeFigureOut">
              <a:rPr lang="en-US" smtClean="0">
                <a:solidFill>
                  <a:prstClr val="black"/>
                </a:solidFill>
              </a:rPr>
              <a:pPr/>
              <a:t>11/14/2020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17AA9-EA41-4C2A-9B03-FB6497FEB869}" type="slidenum">
              <a:rPr lang="en-US" smtClean="0">
                <a:solidFill>
                  <a:prstClr val="black"/>
                </a:solidFill>
              </a:rPr>
              <a:pPr/>
              <a:t>‹Nº›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404160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646C0-3F94-4BC3-A088-7777263082A9}" type="datetimeFigureOut">
              <a:rPr lang="en-US" smtClean="0">
                <a:solidFill>
                  <a:prstClr val="black"/>
                </a:solidFill>
              </a:rPr>
              <a:pPr/>
              <a:t>11/14/2020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17AA9-EA41-4C2A-9B03-FB6497FEB869}" type="slidenum">
              <a:rPr lang="en-US" smtClean="0">
                <a:solidFill>
                  <a:prstClr val="black"/>
                </a:solidFill>
              </a:rPr>
              <a:pPr/>
              <a:t>‹Nº›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742082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2504" cy="4525963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54296" y="1600201"/>
            <a:ext cx="4032504" cy="4525963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646C0-3F94-4BC3-A088-7777263082A9}" type="datetimeFigureOut">
              <a:rPr lang="en-US" smtClean="0">
                <a:solidFill>
                  <a:prstClr val="black"/>
                </a:solidFill>
              </a:rPr>
              <a:pPr/>
              <a:t>11/14/2020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17AA9-EA41-4C2A-9B03-FB6497FEB869}" type="slidenum">
              <a:rPr lang="en-US" smtClean="0">
                <a:solidFill>
                  <a:prstClr val="black"/>
                </a:solidFill>
              </a:rPr>
              <a:pPr/>
              <a:t>‹Nº›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532098"/>
      </p:ext>
    </p:extLst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646C0-3F94-4BC3-A088-7777263082A9}" type="datetimeFigureOut">
              <a:rPr lang="en-US" smtClean="0">
                <a:solidFill>
                  <a:prstClr val="black"/>
                </a:solidFill>
              </a:rPr>
              <a:pPr/>
              <a:t>11/14/2020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17AA9-EA41-4C2A-9B03-FB6497FEB869}" type="slidenum">
              <a:rPr lang="en-US" smtClean="0">
                <a:solidFill>
                  <a:prstClr val="black"/>
                </a:solidFill>
              </a:rPr>
              <a:pPr/>
              <a:t>‹Nº›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893003"/>
      </p:ext>
    </p:extLst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646C0-3F94-4BC3-A088-7777263082A9}" type="datetimeFigureOut">
              <a:rPr lang="en-US" smtClean="0">
                <a:solidFill>
                  <a:prstClr val="black"/>
                </a:solidFill>
              </a:rPr>
              <a:pPr/>
              <a:t>11/14/2020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17AA9-EA41-4C2A-9B03-FB6497FEB869}" type="slidenum">
              <a:rPr lang="en-US" smtClean="0">
                <a:solidFill>
                  <a:prstClr val="black"/>
                </a:solidFill>
              </a:rPr>
              <a:pPr/>
              <a:t>‹Nº›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958005"/>
      </p:ext>
    </p:extLst>
  </p:cSld>
  <p:clrMapOvr>
    <a:masterClrMapping/>
  </p:clrMapOvr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646C0-3F94-4BC3-A088-7777263082A9}" type="datetimeFigureOut">
              <a:rPr lang="en-US" smtClean="0">
                <a:solidFill>
                  <a:prstClr val="black"/>
                </a:solidFill>
              </a:rPr>
              <a:pPr/>
              <a:t>11/14/2020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17AA9-EA41-4C2A-9B03-FB6497FEB869}" type="slidenum">
              <a:rPr lang="en-US" smtClean="0">
                <a:solidFill>
                  <a:prstClr val="black"/>
                </a:solidFill>
              </a:rPr>
              <a:pPr/>
              <a:t>‹Nº›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70598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Solo el título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8"/>
          <p:cNvSpPr txBox="1"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8"/>
          <p:cNvSpPr txBox="1">
            <a:spLocks noGrp="1"/>
          </p:cNvSpPr>
          <p:nvPr>
            <p:ph type="dt" idx="10"/>
          </p:nvPr>
        </p:nvSpPr>
        <p:spPr>
          <a:xfrm>
            <a:off x="628650" y="635636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8"/>
          <p:cNvSpPr txBox="1">
            <a:spLocks noGrp="1"/>
          </p:cNvSpPr>
          <p:nvPr>
            <p:ph type="ftr" idx="11"/>
          </p:nvPr>
        </p:nvSpPr>
        <p:spPr>
          <a:xfrm>
            <a:off x="3028950" y="6356362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8"/>
          <p:cNvSpPr txBox="1">
            <a:spLocks noGrp="1"/>
          </p:cNvSpPr>
          <p:nvPr>
            <p:ph type="sldNum" idx="12"/>
          </p:nvPr>
        </p:nvSpPr>
        <p:spPr>
          <a:xfrm>
            <a:off x="6457950" y="635636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476503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646C0-3F94-4BC3-A088-7777263082A9}" type="datetimeFigureOut">
              <a:rPr lang="en-US" smtClean="0">
                <a:solidFill>
                  <a:prstClr val="black"/>
                </a:solidFill>
              </a:rPr>
              <a:pPr/>
              <a:t>11/14/2020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17AA9-EA41-4C2A-9B03-FB6497FEB869}" type="slidenum">
              <a:rPr lang="en-US" smtClean="0">
                <a:solidFill>
                  <a:prstClr val="black"/>
                </a:solidFill>
              </a:rPr>
              <a:pPr/>
              <a:t>‹Nº›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122983"/>
      </p:ext>
    </p:extLst>
  </p:cSld>
  <p:clrMapOvr>
    <a:masterClrMapping/>
  </p:clrMapOvr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646C0-3F94-4BC3-A088-7777263082A9}" type="datetimeFigureOut">
              <a:rPr lang="en-US" smtClean="0">
                <a:solidFill>
                  <a:prstClr val="black"/>
                </a:solidFill>
              </a:rPr>
              <a:pPr/>
              <a:t>11/14/2020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17AA9-EA41-4C2A-9B03-FB6497FEB869}" type="slidenum">
              <a:rPr lang="en-US" smtClean="0">
                <a:solidFill>
                  <a:prstClr val="black"/>
                </a:solidFill>
              </a:rPr>
              <a:pPr/>
              <a:t>‹Nº›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638378"/>
      </p:ext>
    </p:extLst>
  </p:cSld>
  <p:clrMapOvr>
    <a:masterClrMapping/>
  </p:clrMapOvr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646C0-3F94-4BC3-A088-7777263082A9}" type="datetimeFigureOut">
              <a:rPr lang="en-US" smtClean="0">
                <a:solidFill>
                  <a:prstClr val="black"/>
                </a:solidFill>
              </a:rPr>
              <a:pPr/>
              <a:t>11/14/2020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17AA9-EA41-4C2A-9B03-FB6497FEB869}" type="slidenum">
              <a:rPr lang="en-US" smtClean="0">
                <a:solidFill>
                  <a:prstClr val="black"/>
                </a:solidFill>
              </a:rPr>
              <a:pPr/>
              <a:t>‹Nº›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319026"/>
      </p:ext>
    </p:extLst>
  </p:cSld>
  <p:clrMapOvr>
    <a:masterClrMapping/>
  </p:clrMapOvr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52930" cy="5851525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646C0-3F94-4BC3-A088-7777263082A9}" type="datetimeFigureOut">
              <a:rPr lang="en-US" smtClean="0">
                <a:solidFill>
                  <a:prstClr val="black"/>
                </a:solidFill>
              </a:rPr>
              <a:pPr/>
              <a:t>11/14/2020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17AA9-EA41-4C2A-9B03-FB6497FEB869}" type="slidenum">
              <a:rPr lang="en-US" smtClean="0">
                <a:solidFill>
                  <a:prstClr val="black"/>
                </a:solidFill>
              </a:rPr>
              <a:pPr/>
              <a:t>‹Nº›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08210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Contenido con título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9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 panose="020B0502020202020204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9"/>
          <p:cNvSpPr txBox="1">
            <a:spLocks noGrp="1"/>
          </p:cNvSpPr>
          <p:nvPr>
            <p:ph type="body" idx="1"/>
          </p:nvPr>
        </p:nvSpPr>
        <p:spPr>
          <a:xfrm>
            <a:off x="3887391" y="987438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9"/>
          <p:cNvSpPr txBox="1">
            <a:spLocks noGrp="1"/>
          </p:cNvSpPr>
          <p:nvPr>
            <p:ph type="body" idx="2"/>
          </p:nvPr>
        </p:nvSpPr>
        <p:spPr>
          <a:xfrm>
            <a:off x="629841" y="2057401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9"/>
          <p:cNvSpPr txBox="1">
            <a:spLocks noGrp="1"/>
          </p:cNvSpPr>
          <p:nvPr>
            <p:ph type="dt" idx="10"/>
          </p:nvPr>
        </p:nvSpPr>
        <p:spPr>
          <a:xfrm>
            <a:off x="628650" y="635636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9"/>
          <p:cNvSpPr txBox="1">
            <a:spLocks noGrp="1"/>
          </p:cNvSpPr>
          <p:nvPr>
            <p:ph type="ftr" idx="11"/>
          </p:nvPr>
        </p:nvSpPr>
        <p:spPr>
          <a:xfrm>
            <a:off x="3028950" y="6356362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9"/>
          <p:cNvSpPr txBox="1">
            <a:spLocks noGrp="1"/>
          </p:cNvSpPr>
          <p:nvPr>
            <p:ph type="sldNum" idx="12"/>
          </p:nvPr>
        </p:nvSpPr>
        <p:spPr>
          <a:xfrm>
            <a:off x="6457950" y="635636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74880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Imagen con título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 panose="020B0502020202020204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0"/>
          <p:cNvSpPr>
            <a:spLocks noGrp="1"/>
          </p:cNvSpPr>
          <p:nvPr>
            <p:ph type="pic" idx="2"/>
          </p:nvPr>
        </p:nvSpPr>
        <p:spPr>
          <a:xfrm>
            <a:off x="3887391" y="987438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None/>
              <a:defRPr sz="3200" b="0" i="0" u="none" strike="noStrike" cap="none">
                <a:solidFill>
                  <a:schemeClr val="dk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9pPr>
          </a:lstStyle>
          <a:p>
            <a:endParaRPr/>
          </a:p>
        </p:txBody>
      </p:sp>
      <p:sp>
        <p:nvSpPr>
          <p:cNvPr id="68" name="Google Shape;68;p30"/>
          <p:cNvSpPr txBox="1">
            <a:spLocks noGrp="1"/>
          </p:cNvSpPr>
          <p:nvPr>
            <p:ph type="body" idx="1"/>
          </p:nvPr>
        </p:nvSpPr>
        <p:spPr>
          <a:xfrm>
            <a:off x="629841" y="2057401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0"/>
          <p:cNvSpPr txBox="1">
            <a:spLocks noGrp="1"/>
          </p:cNvSpPr>
          <p:nvPr>
            <p:ph type="dt" idx="10"/>
          </p:nvPr>
        </p:nvSpPr>
        <p:spPr>
          <a:xfrm>
            <a:off x="628650" y="635636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0"/>
          <p:cNvSpPr txBox="1">
            <a:spLocks noGrp="1"/>
          </p:cNvSpPr>
          <p:nvPr>
            <p:ph type="ftr" idx="11"/>
          </p:nvPr>
        </p:nvSpPr>
        <p:spPr>
          <a:xfrm>
            <a:off x="3028950" y="6356362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0"/>
          <p:cNvSpPr txBox="1">
            <a:spLocks noGrp="1"/>
          </p:cNvSpPr>
          <p:nvPr>
            <p:ph type="sldNum" idx="12"/>
          </p:nvPr>
        </p:nvSpPr>
        <p:spPr>
          <a:xfrm>
            <a:off x="6457950" y="635636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63971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Título y texto vertical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1"/>
          <p:cNvSpPr txBox="1"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1"/>
          <p:cNvSpPr txBox="1">
            <a:spLocks noGrp="1"/>
          </p:cNvSpPr>
          <p:nvPr>
            <p:ph type="body" idx="1"/>
          </p:nvPr>
        </p:nvSpPr>
        <p:spPr>
          <a:xfrm rot="5400000">
            <a:off x="2396333" y="57944"/>
            <a:ext cx="4351339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1"/>
          <p:cNvSpPr txBox="1">
            <a:spLocks noGrp="1"/>
          </p:cNvSpPr>
          <p:nvPr>
            <p:ph type="dt" idx="10"/>
          </p:nvPr>
        </p:nvSpPr>
        <p:spPr>
          <a:xfrm>
            <a:off x="628650" y="635636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1"/>
          <p:cNvSpPr txBox="1">
            <a:spLocks noGrp="1"/>
          </p:cNvSpPr>
          <p:nvPr>
            <p:ph type="ftr" idx="11"/>
          </p:nvPr>
        </p:nvSpPr>
        <p:spPr>
          <a:xfrm>
            <a:off x="3028950" y="6356362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1"/>
          <p:cNvSpPr txBox="1">
            <a:spLocks noGrp="1"/>
          </p:cNvSpPr>
          <p:nvPr>
            <p:ph type="sldNum" idx="12"/>
          </p:nvPr>
        </p:nvSpPr>
        <p:spPr>
          <a:xfrm>
            <a:off x="6457950" y="635636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4466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Título vertical y text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2"/>
          <p:cNvSpPr txBox="1">
            <a:spLocks noGrp="1"/>
          </p:cNvSpPr>
          <p:nvPr>
            <p:ph type="title"/>
          </p:nvPr>
        </p:nvSpPr>
        <p:spPr>
          <a:xfrm rot="5400000">
            <a:off x="4623597" y="2285211"/>
            <a:ext cx="581183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2"/>
          <p:cNvSpPr txBox="1">
            <a:spLocks noGrp="1"/>
          </p:cNvSpPr>
          <p:nvPr>
            <p:ph type="body" idx="1"/>
          </p:nvPr>
        </p:nvSpPr>
        <p:spPr>
          <a:xfrm rot="5400000">
            <a:off x="623100" y="370686"/>
            <a:ext cx="581183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2"/>
          <p:cNvSpPr txBox="1">
            <a:spLocks noGrp="1"/>
          </p:cNvSpPr>
          <p:nvPr>
            <p:ph type="dt" idx="10"/>
          </p:nvPr>
        </p:nvSpPr>
        <p:spPr>
          <a:xfrm>
            <a:off x="628650" y="635636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2"/>
          <p:cNvSpPr txBox="1">
            <a:spLocks noGrp="1"/>
          </p:cNvSpPr>
          <p:nvPr>
            <p:ph type="ftr" idx="11"/>
          </p:nvPr>
        </p:nvSpPr>
        <p:spPr>
          <a:xfrm>
            <a:off x="3028950" y="6356362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2"/>
          <p:cNvSpPr txBox="1">
            <a:spLocks noGrp="1"/>
          </p:cNvSpPr>
          <p:nvPr>
            <p:ph type="sldNum" idx="12"/>
          </p:nvPr>
        </p:nvSpPr>
        <p:spPr>
          <a:xfrm>
            <a:off x="6457950" y="635636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89341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"/>
          <p:cNvSpPr txBox="1"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 panose="020B0502020202020204"/>
              <a:buNone/>
              <a:defRPr sz="4400" b="0" i="0" u="none" strike="noStrike" cap="none">
                <a:solidFill>
                  <a:schemeClr val="dk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1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9pPr>
          </a:lstStyle>
          <a:p>
            <a:endParaRPr/>
          </a:p>
        </p:txBody>
      </p:sp>
      <p:sp>
        <p:nvSpPr>
          <p:cNvPr id="12" name="Google Shape;12;p21"/>
          <p:cNvSpPr txBox="1">
            <a:spLocks noGrp="1"/>
          </p:cNvSpPr>
          <p:nvPr>
            <p:ph type="dt" idx="10"/>
          </p:nvPr>
        </p:nvSpPr>
        <p:spPr>
          <a:xfrm>
            <a:off x="628650" y="635636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9pPr>
          </a:lstStyle>
          <a:p>
            <a:endParaRPr/>
          </a:p>
        </p:txBody>
      </p:sp>
      <p:sp>
        <p:nvSpPr>
          <p:cNvPr id="13" name="Google Shape;13;p21"/>
          <p:cNvSpPr txBox="1">
            <a:spLocks noGrp="1"/>
          </p:cNvSpPr>
          <p:nvPr>
            <p:ph type="ftr" idx="11"/>
          </p:nvPr>
        </p:nvSpPr>
        <p:spPr>
          <a:xfrm>
            <a:off x="3028950" y="6356362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9pPr>
          </a:lstStyle>
          <a:p>
            <a:endParaRPr/>
          </a:p>
        </p:txBody>
      </p:sp>
      <p:sp>
        <p:nvSpPr>
          <p:cNvPr id="14" name="Google Shape;14;p21"/>
          <p:cNvSpPr txBox="1">
            <a:spLocks noGrp="1"/>
          </p:cNvSpPr>
          <p:nvPr>
            <p:ph type="sldNum" idx="12"/>
          </p:nvPr>
        </p:nvSpPr>
        <p:spPr>
          <a:xfrm>
            <a:off x="6457950" y="635636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9pPr>
          </a:lstStyle>
          <a:p>
            <a:fld id="{00000000-1234-1234-1234-123412341234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653010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02CE6C5E-2142-4DE6-8EEE-164B9C3ED345}" type="datetimeFigureOut">
              <a:rPr lang="es-EC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14/11/2020</a:t>
            </a:fld>
            <a:endParaRPr lang="es-EC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s-EC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53C89425-4BF3-43EF-B724-D8E7146F5E5D}" type="slidenum">
              <a:rPr lang="es-EC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‹Nº›</a:t>
            </a:fld>
            <a:endParaRPr lang="es-EC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478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151646C0-3F94-4BC3-A088-7777263082A9}" type="datetimeFigureOut">
              <a:rPr lang="es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11/14/2020</a:t>
            </a:fld>
            <a:endParaRPr lang="es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s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81D17AA9-EA41-4C2A-9B03-FB6497FEB869}" type="slidenum">
              <a:rPr lang="es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‹Nº›</a:t>
            </a:fld>
            <a:endParaRPr lang="es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92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151646C0-3F94-4BC3-A088-7777263082A9}" type="datetimeFigureOut">
              <a:rPr lang="es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11/14/2020</a:t>
            </a:fld>
            <a:endParaRPr lang="es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s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81D17AA9-EA41-4C2A-9B03-FB6497FEB869}" type="slidenum">
              <a:rPr lang="es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‹Nº›</a:t>
            </a:fld>
            <a:endParaRPr lang="es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2989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ítulo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Marcador de posición de texto 1026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Marcador de posición de fecha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050"/>
            </a:lvl1pPr>
          </a:lstStyle>
          <a:p>
            <a:pPr>
              <a:buClrTx/>
              <a:buFontTx/>
              <a:buNone/>
            </a:pPr>
            <a:fld id="{151646C0-3F94-4BC3-A088-7777263082A9}" type="datetimeFigureOut">
              <a:rPr lang="en-US" kern="1200" smtClean="0">
                <a:solidFill>
                  <a:prstClr val="black"/>
                </a:solidFill>
                <a:cs typeface="+mn-cs"/>
              </a:rPr>
              <a:pPr>
                <a:buClrTx/>
                <a:buFontTx/>
                <a:buNone/>
              </a:pPr>
              <a:t>11/14/2020</a:t>
            </a:fld>
            <a:endParaRPr lang="en-US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1029" name="Marcador de posición de pie de página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050"/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1030" name="Marcador de posición de número de diapositiva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050"/>
            </a:lvl1pPr>
          </a:lstStyle>
          <a:p>
            <a:pPr>
              <a:buClrTx/>
              <a:buFontTx/>
              <a:buNone/>
            </a:pPr>
            <a:fld id="{81D17AA9-EA41-4C2A-9B03-FB6497FEB869}" type="slidenum">
              <a:rPr lang="en-US" kern="1200" smtClean="0">
                <a:solidFill>
                  <a:prstClr val="black"/>
                </a:solidFill>
                <a:cs typeface="+mn-cs"/>
              </a:rPr>
              <a:pPr>
                <a:buClrTx/>
                <a:buFontTx/>
                <a:buNone/>
              </a:pPr>
              <a:t>‹Nº›</a:t>
            </a:fld>
            <a:endParaRPr lang="en-US" kern="12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7865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hf sldNum="0" hdr="0" ftr="0" dt="0"/>
  <p:txStyles>
    <p:titleStyle>
      <a:lvl1pPr marL="0" lvl="0" indent="0" algn="ctr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3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57175" lvl="0" indent="-257175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213" lvl="1" indent="-214313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lvl="2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lvl="3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lvl="4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lvl="5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228850" lvl="6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71750" lvl="7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4650" lvl="8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80604020202020204" pitchFamily="34" charset="0"/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42900" lvl="1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80604020202020204" pitchFamily="34" charset="0"/>
        <a:buNone/>
        <a:defRPr b="0" i="0" u="none" kern="1200" baseline="0">
          <a:solidFill>
            <a:schemeClr val="tx1"/>
          </a:solidFill>
          <a:latin typeface="Arial" panose="02080604020202020204" pitchFamily="34" charset="0"/>
          <a:ea typeface="+mn-ea"/>
          <a:cs typeface="+mn-cs"/>
        </a:defRPr>
      </a:lvl2pPr>
      <a:lvl3pPr marL="685800" lvl="2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80604020202020204" pitchFamily="34" charset="0"/>
        <a:buNone/>
        <a:defRPr b="0" i="0" u="none" kern="1200" baseline="0">
          <a:solidFill>
            <a:schemeClr val="tx1"/>
          </a:solidFill>
          <a:latin typeface="Arial" panose="02080604020202020204" pitchFamily="34" charset="0"/>
          <a:ea typeface="+mn-ea"/>
          <a:cs typeface="+mn-cs"/>
        </a:defRPr>
      </a:lvl3pPr>
      <a:lvl4pPr marL="1028700" lvl="3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80604020202020204" pitchFamily="34" charset="0"/>
        <a:buNone/>
        <a:defRPr b="0" i="0" u="none" kern="1200" baseline="0">
          <a:solidFill>
            <a:schemeClr val="tx1"/>
          </a:solidFill>
          <a:latin typeface="Arial" panose="02080604020202020204" pitchFamily="34" charset="0"/>
          <a:ea typeface="+mn-ea"/>
          <a:cs typeface="+mn-cs"/>
        </a:defRPr>
      </a:lvl4pPr>
      <a:lvl5pPr marL="1371600" lvl="4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80604020202020204" pitchFamily="34" charset="0"/>
        <a:buNone/>
        <a:defRPr b="0" i="0" u="none" kern="1200" baseline="0">
          <a:solidFill>
            <a:schemeClr val="tx1"/>
          </a:solidFill>
          <a:latin typeface="Arial" panose="02080604020202020204" pitchFamily="34" charset="0"/>
          <a:ea typeface="+mn-ea"/>
          <a:cs typeface="+mn-cs"/>
        </a:defRPr>
      </a:lvl5pPr>
      <a:lvl6pPr marL="1714500" lvl="5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80604020202020204" pitchFamily="34" charset="0"/>
        <a:buNone/>
        <a:defRPr b="0" i="0" u="none" kern="1200" baseline="0">
          <a:solidFill>
            <a:schemeClr val="tx1"/>
          </a:solidFill>
          <a:latin typeface="Arial" panose="02080604020202020204" pitchFamily="34" charset="0"/>
          <a:ea typeface="+mn-ea"/>
          <a:cs typeface="+mn-cs"/>
        </a:defRPr>
      </a:lvl6pPr>
      <a:lvl7pPr marL="2057400" lvl="6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80604020202020204" pitchFamily="34" charset="0"/>
        <a:buNone/>
        <a:defRPr b="0" i="0" u="none" kern="1200" baseline="0">
          <a:solidFill>
            <a:schemeClr val="tx1"/>
          </a:solidFill>
          <a:latin typeface="Arial" panose="02080604020202020204" pitchFamily="34" charset="0"/>
          <a:ea typeface="+mn-ea"/>
          <a:cs typeface="+mn-cs"/>
        </a:defRPr>
      </a:lvl7pPr>
      <a:lvl8pPr marL="2400300" lvl="7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80604020202020204" pitchFamily="34" charset="0"/>
        <a:buNone/>
        <a:defRPr b="0" i="0" u="none" kern="1200" baseline="0">
          <a:solidFill>
            <a:schemeClr val="tx1"/>
          </a:solidFill>
          <a:latin typeface="Arial" panose="02080604020202020204" pitchFamily="34" charset="0"/>
          <a:ea typeface="+mn-ea"/>
          <a:cs typeface="+mn-cs"/>
        </a:defRPr>
      </a:lvl8pPr>
      <a:lvl9pPr marL="2743200" lvl="8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80604020202020204" pitchFamily="34" charset="0"/>
        <a:buNone/>
        <a:defRPr b="0" i="0" u="none" kern="1200" baseline="0">
          <a:solidFill>
            <a:schemeClr val="tx1"/>
          </a:solidFill>
          <a:latin typeface="Arial" panose="0208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2.xml"/><Relationship Id="rId6" Type="http://schemas.openxmlformats.org/officeDocument/2006/relationships/hyperlink" Target="http://linoit.com/users/angelorc93/canvases/Revisi%C3%B3n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3.png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2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1.xml"/><Relationship Id="rId6" Type="http://schemas.openxmlformats.org/officeDocument/2006/relationships/hyperlink" Target="http://linoit.com/users/angelorc93/canvases/Democracia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3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7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8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9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0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1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2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3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1.xml"/><Relationship Id="rId6" Type="http://schemas.openxmlformats.org/officeDocument/2006/relationships/hyperlink" Target="http://linoit.com/users/angelorc93/canvases/Participaci%C3%B3n%20Ciudadana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4.png"/><Relationship Id="rId5" Type="http://schemas.openxmlformats.org/officeDocument/2006/relationships/hyperlink" Target="https://es.wikipedia.org/wiki/Declaraci%C3%B3n_Universal_de_los_Derechos_Humanos" TargetMode="Externa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5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6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1.xml"/><Relationship Id="rId6" Type="http://schemas.openxmlformats.org/officeDocument/2006/relationships/hyperlink" Target="http://linoit.com/users/angelorc93/canvases/2%20Participaci%C3%B3n%20Ciudadana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1.xml"/><Relationship Id="rId6" Type="http://schemas.openxmlformats.org/officeDocument/2006/relationships/hyperlink" Target="https://www.divulgaciondinamica.es/blog/participacion-ciudadana-definicion-tipos-participacion/" TargetMode="External"/><Relationship Id="rId5" Type="http://schemas.openxmlformats.org/officeDocument/2006/relationships/image" Target="../media/image47.jp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9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8.png"/><Relationship Id="rId5" Type="http://schemas.openxmlformats.org/officeDocument/2006/relationships/hyperlink" Target="https://www.divulgaciondinamica.es/blog/participacion-ciudadana-definicion-tipos-participacion/" TargetMode="Externa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1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0.png"/><Relationship Id="rId5" Type="http://schemas.openxmlformats.org/officeDocument/2006/relationships/hyperlink" Target="https://www.divulgaciondinamica.es/blog/participacion-ciudadana-definicion-tipos-participacion/" TargetMode="Externa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.emf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>
            <a:off x="1064403" y="5530194"/>
            <a:ext cx="6893465" cy="30502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15" y="1112196"/>
            <a:ext cx="1106564" cy="40776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 flipH="1">
            <a:off x="1915064" y="1230737"/>
            <a:ext cx="6249838" cy="289228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928" y="1676528"/>
            <a:ext cx="6340414" cy="3040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2018581" y="4440340"/>
            <a:ext cx="573977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</a:pPr>
            <a:r>
              <a:rPr lang="es-EC" sz="3000" b="1" kern="120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+mn-ea"/>
              </a:rPr>
              <a:t>ESCUELA DE GOBERNABILIDAD</a:t>
            </a:r>
            <a:endParaRPr lang="es-ES" sz="3000" kern="12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2753475" y="4925089"/>
            <a:ext cx="42699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</a:pPr>
            <a:r>
              <a:rPr lang="es-EC" sz="2400" b="1" kern="1200" dirty="0">
                <a:solidFill>
                  <a:srgbClr val="C00000"/>
                </a:solidFill>
                <a:latin typeface="Calibri" panose="020F0502020204030204"/>
                <a:ea typeface="+mn-ea"/>
              </a:rPr>
              <a:t>NIVEL BÁSICO INTRODUCTORIO </a:t>
            </a:r>
            <a:endParaRPr lang="es-ES" sz="2400" b="1" kern="1200" dirty="0">
              <a:solidFill>
                <a:srgbClr val="C00000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902" y="5363670"/>
            <a:ext cx="979098" cy="51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44550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t="2" r="16755" b="-179058"/>
          <a:stretch>
            <a:fillRect/>
          </a:stretch>
        </p:blipFill>
        <p:spPr>
          <a:xfrm>
            <a:off x="925066" y="5930176"/>
            <a:ext cx="6893465" cy="30502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637903"/>
            <a:ext cx="1106564" cy="40776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 t="2" r="16755" b="-179058"/>
          <a:stretch>
            <a:fillRect/>
          </a:stretch>
        </p:blipFill>
        <p:spPr>
          <a:xfrm flipH="1">
            <a:off x="1914992" y="788372"/>
            <a:ext cx="6249838" cy="289228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6457" y="5363670"/>
            <a:ext cx="1567543" cy="82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28650" y="1393756"/>
            <a:ext cx="7886700" cy="565082"/>
          </a:xfrm>
        </p:spPr>
        <p:txBody>
          <a:bodyPr>
            <a:normAutofit/>
          </a:bodyPr>
          <a:lstStyle/>
          <a:p>
            <a:r>
              <a:rPr lang="es-ES_tradnl" altLang="es-EC" sz="3000" b="1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Acuerdos</a:t>
            </a:r>
            <a:endParaRPr lang="es-ES_tradnl" altLang="es-EC" sz="3000" b="1" dirty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0" name="Imagen 8"/>
          <p:cNvPicPr>
            <a:picLocks noChangeAspect="1"/>
          </p:cNvPicPr>
          <p:nvPr/>
        </p:nvPicPr>
        <p:blipFill>
          <a:blip r:embed="rId5"/>
          <a:srcRect l="62593" t="32490" r="12786" b="21753"/>
          <a:stretch>
            <a:fillRect/>
          </a:stretch>
        </p:blipFill>
        <p:spPr>
          <a:xfrm>
            <a:off x="1440170" y="2052304"/>
            <a:ext cx="949643" cy="993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Imagen 4"/>
          <p:cNvPicPr>
            <a:picLocks noChangeAspect="1"/>
          </p:cNvPicPr>
          <p:nvPr/>
        </p:nvPicPr>
        <p:blipFill>
          <a:blip r:embed="rId6"/>
          <a:srcRect l="64401" t="33798" r="10750" b="20767"/>
          <a:stretch>
            <a:fillRect/>
          </a:stretch>
        </p:blipFill>
        <p:spPr>
          <a:xfrm>
            <a:off x="1441470" y="3851992"/>
            <a:ext cx="1072039" cy="1103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6"/>
          <p:cNvPicPr>
            <a:picLocks noChangeAspect="1"/>
          </p:cNvPicPr>
          <p:nvPr/>
        </p:nvPicPr>
        <p:blipFill>
          <a:blip r:embed="rId7"/>
          <a:srcRect l="67113" t="30390" r="14136" b="24754"/>
          <a:stretch>
            <a:fillRect/>
          </a:stretch>
        </p:blipFill>
        <p:spPr>
          <a:xfrm>
            <a:off x="6902733" y="1912172"/>
            <a:ext cx="911543" cy="1226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7"/>
          <p:cNvPicPr>
            <a:picLocks noChangeAspect="1"/>
          </p:cNvPicPr>
          <p:nvPr/>
        </p:nvPicPr>
        <p:blipFill>
          <a:blip r:embed="rId8"/>
          <a:srcRect l="57387" t="31204" r="3748" b="31569"/>
          <a:stretch>
            <a:fillRect/>
          </a:stretch>
        </p:blipFill>
        <p:spPr>
          <a:xfrm>
            <a:off x="6462439" y="3902430"/>
            <a:ext cx="1792129" cy="96535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ángulo redondeado 4"/>
          <p:cNvSpPr/>
          <p:nvPr/>
        </p:nvSpPr>
        <p:spPr>
          <a:xfrm>
            <a:off x="925066" y="5261188"/>
            <a:ext cx="2153126" cy="31099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s-ES_tradnl" altLang="es-ES" sz="1350" b="1" kern="1200" dirty="0">
                <a:solidFill>
                  <a:srgbClr val="0070C0"/>
                </a:solidFill>
              </a:rPr>
              <a:t>Entre puntualmente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6281941" y="3257683"/>
            <a:ext cx="2153126" cy="4883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s-ES_tradnl" altLang="es-ES" sz="1200" b="1" kern="1200" dirty="0">
                <a:solidFill>
                  <a:srgbClr val="0070C0"/>
                </a:solidFill>
              </a:rPr>
              <a:t>Busque un lugar cómodo e iluminado</a:t>
            </a:r>
          </a:p>
        </p:txBody>
      </p:sp>
      <p:sp>
        <p:nvSpPr>
          <p:cNvPr id="10" name="Rectángulo redondeado 9"/>
          <p:cNvSpPr/>
          <p:nvPr/>
        </p:nvSpPr>
        <p:spPr>
          <a:xfrm>
            <a:off x="6362224" y="5118280"/>
            <a:ext cx="2153126" cy="31099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s-ES_tradnl" altLang="es-ES" sz="1350" b="1" kern="1200" dirty="0">
                <a:solidFill>
                  <a:srgbClr val="0070C0"/>
                </a:solidFill>
              </a:rPr>
              <a:t>Respeto mutuo</a:t>
            </a:r>
          </a:p>
        </p:txBody>
      </p:sp>
      <p:sp>
        <p:nvSpPr>
          <p:cNvPr id="12" name="Rectángulo redondeado 11"/>
          <p:cNvSpPr/>
          <p:nvPr/>
        </p:nvSpPr>
        <p:spPr>
          <a:xfrm>
            <a:off x="766910" y="3277214"/>
            <a:ext cx="2153126" cy="42624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s-ES_tradnl" altLang="es-ES" sz="1350" b="1" kern="1200" dirty="0" smtClean="0">
                <a:solidFill>
                  <a:srgbClr val="0070C0"/>
                </a:solidFill>
              </a:rPr>
              <a:t>Por favor, apague </a:t>
            </a:r>
            <a:r>
              <a:rPr lang="es-ES_tradnl" altLang="es-ES" sz="1350" b="1" kern="1200" dirty="0">
                <a:solidFill>
                  <a:srgbClr val="0070C0"/>
                </a:solidFill>
              </a:rPr>
              <a:t>el micrófono</a:t>
            </a:r>
          </a:p>
        </p:txBody>
      </p:sp>
    </p:spTree>
    <p:extLst>
      <p:ext uri="{BB962C8B-B14F-4D97-AF65-F5344CB8AC3E}">
        <p14:creationId xmlns:p14="http://schemas.microsoft.com/office/powerpoint/2010/main" val="296525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39" y="1267128"/>
            <a:ext cx="7932752" cy="3974123"/>
          </a:xfrm>
          <a:prstGeom prst="rect">
            <a:avLst/>
          </a:prstGeom>
        </p:spPr>
      </p:pic>
      <p:sp>
        <p:nvSpPr>
          <p:cNvPr id="7" name="Título 3"/>
          <p:cNvSpPr>
            <a:spLocks noGrp="1"/>
          </p:cNvSpPr>
          <p:nvPr>
            <p:ph type="title"/>
          </p:nvPr>
        </p:nvSpPr>
        <p:spPr>
          <a:xfrm>
            <a:off x="3088643" y="5367879"/>
            <a:ext cx="3405225" cy="565082"/>
          </a:xfrm>
        </p:spPr>
        <p:txBody>
          <a:bodyPr>
            <a:normAutofit/>
          </a:bodyPr>
          <a:lstStyle/>
          <a:p>
            <a:r>
              <a:rPr lang="es-ES_tradnl" altLang="es-EC" sz="3000" b="1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Vídeo</a:t>
            </a:r>
            <a:endParaRPr lang="es-ES_tradnl" altLang="es-EC" sz="3000" b="1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t="2" r="16755" b="-179058"/>
          <a:stretch>
            <a:fillRect/>
          </a:stretch>
        </p:blipFill>
        <p:spPr>
          <a:xfrm>
            <a:off x="371784" y="6186216"/>
            <a:ext cx="6893465" cy="30502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784" y="380604"/>
            <a:ext cx="1106564" cy="40776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/>
          <a:srcRect t="2" r="16755" b="-179058"/>
          <a:stretch>
            <a:fillRect/>
          </a:stretch>
        </p:blipFill>
        <p:spPr>
          <a:xfrm flipH="1">
            <a:off x="2416153" y="560321"/>
            <a:ext cx="6249838" cy="289228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234" y="5774943"/>
            <a:ext cx="1567543" cy="82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4754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5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>
            <a:off x="1064403" y="6289231"/>
            <a:ext cx="6893465" cy="305027"/>
          </a:xfrm>
          <a:prstGeom prst="rect">
            <a:avLst/>
          </a:prstGeom>
        </p:spPr>
      </p:pic>
      <p:pic>
        <p:nvPicPr>
          <p:cNvPr id="8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21" y="394637"/>
            <a:ext cx="1106564" cy="407768"/>
          </a:xfrm>
          <a:prstGeom prst="rect">
            <a:avLst/>
          </a:prstGeom>
        </p:spPr>
      </p:pic>
      <p:pic>
        <p:nvPicPr>
          <p:cNvPr id="9" name="Imagen 7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 flipH="1">
            <a:off x="1915064" y="548506"/>
            <a:ext cx="6249838" cy="289228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074" y="6032347"/>
            <a:ext cx="979098" cy="51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ángulo 3"/>
          <p:cNvSpPr/>
          <p:nvPr/>
        </p:nvSpPr>
        <p:spPr>
          <a:xfrm>
            <a:off x="930677" y="870688"/>
            <a:ext cx="73935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200" b="1" dirty="0" smtClean="0">
                <a:solidFill>
                  <a:srgbClr val="FF0000"/>
                </a:solidFill>
                <a:latin typeface="Calibri" panose="020F0502020204030204" pitchFamily="34" charset="0"/>
                <a:sym typeface="Calibri"/>
              </a:rPr>
              <a:t>Revisión último Taller</a:t>
            </a:r>
            <a:endParaRPr lang="es-EC" sz="32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3642" y="3103607"/>
            <a:ext cx="2498135" cy="257726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7934" y="2039201"/>
            <a:ext cx="3543138" cy="1984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9765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>
            <a:off x="511121" y="6400632"/>
            <a:ext cx="6893465" cy="30502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21" y="267464"/>
            <a:ext cx="1106564" cy="40776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 flipH="1">
            <a:off x="1915064" y="675232"/>
            <a:ext cx="6249838" cy="289228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586" y="6001667"/>
            <a:ext cx="1249865" cy="655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ángulo 3"/>
          <p:cNvSpPr/>
          <p:nvPr/>
        </p:nvSpPr>
        <p:spPr>
          <a:xfrm>
            <a:off x="1269173" y="2462497"/>
            <a:ext cx="20662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200" b="1" dirty="0">
                <a:solidFill>
                  <a:srgbClr val="FF0000"/>
                </a:solidFill>
              </a:rPr>
              <a:t>T</a:t>
            </a:r>
            <a:r>
              <a:rPr lang="es-EC" sz="3200" b="1" dirty="0" smtClean="0">
                <a:solidFill>
                  <a:srgbClr val="FF0000"/>
                </a:solidFill>
              </a:rPr>
              <a:t>écnica de collage</a:t>
            </a:r>
            <a:endParaRPr lang="es-EC" sz="3200" b="1" dirty="0">
              <a:solidFill>
                <a:srgbClr val="FF000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8798" y="1806253"/>
            <a:ext cx="4239070" cy="2882147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266332" y="5349417"/>
            <a:ext cx="655002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US">
                <a:hlinkClick r:id="rId6"/>
              </a:rPr>
              <a:t>http://</a:t>
            </a:r>
            <a:r>
              <a:rPr lang="es-US" smtClean="0">
                <a:hlinkClick r:id="rId6"/>
              </a:rPr>
              <a:t>linoit.com/users/angelorc93/canvases/Revisi%C3%B3n%20</a:t>
            </a:r>
            <a:r>
              <a:rPr lang="es-US" smtClean="0"/>
              <a:t> </a:t>
            </a:r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38298442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>
            <a:off x="1064402" y="6533378"/>
            <a:ext cx="6893465" cy="30502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21" y="267464"/>
            <a:ext cx="1106564" cy="40776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 flipH="1">
            <a:off x="1915064" y="436510"/>
            <a:ext cx="6249838" cy="289228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429" y="6276494"/>
            <a:ext cx="979098" cy="51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ángulo 3"/>
          <p:cNvSpPr/>
          <p:nvPr/>
        </p:nvSpPr>
        <p:spPr>
          <a:xfrm>
            <a:off x="927666" y="581124"/>
            <a:ext cx="73935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200" b="1" dirty="0">
                <a:solidFill>
                  <a:srgbClr val="FF0000"/>
                </a:solidFill>
                <a:latin typeface="Calibri" panose="020F0502020204030204" pitchFamily="34" charset="0"/>
                <a:sym typeface="Calibri"/>
              </a:rPr>
              <a:t>Revisión último Taller</a:t>
            </a:r>
            <a:endParaRPr lang="es-EC" sz="32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ectángulo 2"/>
          <p:cNvSpPr/>
          <p:nvPr/>
        </p:nvSpPr>
        <p:spPr>
          <a:xfrm>
            <a:off x="646217" y="1620426"/>
            <a:ext cx="4018015" cy="5054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s-EC" sz="24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Enfoques</a:t>
            </a:r>
            <a:endParaRPr lang="es-EC" sz="24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sz="24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Derechos Humanos</a:t>
            </a:r>
          </a:p>
          <a:p>
            <a:pPr marL="171450" lvl="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sz="24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Sistémico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C" sz="2400" b="1" dirty="0">
                <a:solidFill>
                  <a:srgbClr val="0070C0"/>
                </a:solidFill>
                <a:latin typeface="Calibri" panose="020F0502020204030204" pitchFamily="34" charset="0"/>
              </a:rPr>
              <a:t>Percepciones sobre las ciudades… ¿qué entiendo por Ciudad?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EC" sz="24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Derecho </a:t>
            </a:r>
            <a:r>
              <a:rPr lang="es-EC" sz="2400" dirty="0">
                <a:solidFill>
                  <a:srgbClr val="0070C0"/>
                </a:solidFill>
                <a:latin typeface="Calibri" panose="020F0502020204030204" pitchFamily="34" charset="0"/>
              </a:rPr>
              <a:t>a la </a:t>
            </a:r>
            <a:r>
              <a:rPr lang="es-EC" sz="24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Ciudad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C" sz="24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Interculturalidad y Plurinacionalidad</a:t>
            </a:r>
            <a:endParaRPr lang="es-EC" sz="2400" b="1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EC" sz="2400" dirty="0">
                <a:solidFill>
                  <a:srgbClr val="0070C0"/>
                </a:solidFill>
                <a:latin typeface="Calibri" panose="020F0502020204030204" pitchFamily="34" charset="0"/>
              </a:rPr>
              <a:t>Principios de la </a:t>
            </a:r>
            <a:r>
              <a:rPr lang="es-EC" sz="24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Interculturalidad</a:t>
            </a:r>
            <a:endParaRPr lang="es-EC" sz="2600" dirty="0" smtClean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pic>
        <p:nvPicPr>
          <p:cNvPr id="12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538" y="2434111"/>
            <a:ext cx="2132432" cy="1599324"/>
          </a:xfrm>
          <a:prstGeom prst="rect">
            <a:avLst/>
          </a:prstGeom>
        </p:spPr>
      </p:pic>
      <p:pic>
        <p:nvPicPr>
          <p:cNvPr id="13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7653" y="3433533"/>
            <a:ext cx="1961325" cy="1470993"/>
          </a:xfrm>
          <a:prstGeom prst="rect">
            <a:avLst/>
          </a:prstGeom>
        </p:spPr>
      </p:pic>
      <p:pic>
        <p:nvPicPr>
          <p:cNvPr id="14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1116" y="3799091"/>
            <a:ext cx="1888626" cy="1416470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2716" y="4869848"/>
            <a:ext cx="1820731" cy="1365548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11009" y="5013236"/>
            <a:ext cx="1792939" cy="1344705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01213" y="1053284"/>
            <a:ext cx="1647059" cy="123529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44710" y="1223937"/>
            <a:ext cx="1747105" cy="131032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91815" y="1922601"/>
            <a:ext cx="1949044" cy="146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5458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5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>
            <a:off x="1064403" y="6289231"/>
            <a:ext cx="6893465" cy="305027"/>
          </a:xfrm>
          <a:prstGeom prst="rect">
            <a:avLst/>
          </a:prstGeom>
        </p:spPr>
      </p:pic>
      <p:pic>
        <p:nvPicPr>
          <p:cNvPr id="8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21" y="394637"/>
            <a:ext cx="1106564" cy="407768"/>
          </a:xfrm>
          <a:prstGeom prst="rect">
            <a:avLst/>
          </a:prstGeom>
        </p:spPr>
      </p:pic>
      <p:pic>
        <p:nvPicPr>
          <p:cNvPr id="9" name="Imagen 7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 flipH="1">
            <a:off x="1915064" y="548506"/>
            <a:ext cx="6249838" cy="289228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074" y="6032347"/>
            <a:ext cx="979098" cy="51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ángulo 4"/>
          <p:cNvSpPr/>
          <p:nvPr/>
        </p:nvSpPr>
        <p:spPr>
          <a:xfrm>
            <a:off x="511121" y="5863070"/>
            <a:ext cx="58485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6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Fuente: </a:t>
            </a:r>
            <a:r>
              <a:rPr lang="es-EC" sz="1600" dirty="0">
                <a:solidFill>
                  <a:srgbClr val="0070C0"/>
                </a:solidFill>
                <a:latin typeface="Calibri" panose="020F0502020204030204" pitchFamily="34" charset="0"/>
              </a:rPr>
              <a:t>https://youtu.be/mbzlUf4-gvs </a:t>
            </a:r>
            <a:endParaRPr lang="es-EC" sz="1600" dirty="0" smtClean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603" y="1116515"/>
            <a:ext cx="8228164" cy="442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7989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>
            <a:off x="756672" y="6323151"/>
            <a:ext cx="6893465" cy="30502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21" y="267464"/>
            <a:ext cx="1106564" cy="40776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 flipH="1">
            <a:off x="1915064" y="675232"/>
            <a:ext cx="6249838" cy="289228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210" y="5961896"/>
            <a:ext cx="979098" cy="51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ángulo 3"/>
          <p:cNvSpPr/>
          <p:nvPr/>
        </p:nvSpPr>
        <p:spPr>
          <a:xfrm>
            <a:off x="1269173" y="2462497"/>
            <a:ext cx="20662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200" b="1" dirty="0">
                <a:solidFill>
                  <a:srgbClr val="FF0000"/>
                </a:solidFill>
              </a:rPr>
              <a:t>T</a:t>
            </a:r>
            <a:r>
              <a:rPr lang="es-EC" sz="3200" b="1" dirty="0" smtClean="0">
                <a:solidFill>
                  <a:srgbClr val="FF0000"/>
                </a:solidFill>
              </a:rPr>
              <a:t>écnica de collage</a:t>
            </a:r>
            <a:endParaRPr lang="es-EC" sz="3200" b="1" dirty="0">
              <a:solidFill>
                <a:srgbClr val="FF000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8798" y="1806253"/>
            <a:ext cx="4239070" cy="2882147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940624" y="5654119"/>
            <a:ext cx="57910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US" dirty="0">
                <a:hlinkClick r:id="rId6"/>
              </a:rPr>
              <a:t>http://</a:t>
            </a:r>
            <a:r>
              <a:rPr lang="es-US" dirty="0" smtClean="0">
                <a:hlinkClick r:id="rId6"/>
              </a:rPr>
              <a:t>linoit.com/users/angelorc93/canvases/Democracia</a:t>
            </a:r>
            <a:r>
              <a:rPr lang="es-US" dirty="0" smtClean="0"/>
              <a:t> </a:t>
            </a:r>
            <a:endParaRPr lang="es-US" dirty="0"/>
          </a:p>
        </p:txBody>
      </p:sp>
    </p:spTree>
    <p:extLst>
      <p:ext uri="{BB962C8B-B14F-4D97-AF65-F5344CB8AC3E}">
        <p14:creationId xmlns:p14="http://schemas.microsoft.com/office/powerpoint/2010/main" val="23916278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5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>
            <a:off x="1064403" y="6289231"/>
            <a:ext cx="6893465" cy="305027"/>
          </a:xfrm>
          <a:prstGeom prst="rect">
            <a:avLst/>
          </a:prstGeom>
        </p:spPr>
      </p:pic>
      <p:pic>
        <p:nvPicPr>
          <p:cNvPr id="8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21" y="394637"/>
            <a:ext cx="1106564" cy="407768"/>
          </a:xfrm>
          <a:prstGeom prst="rect">
            <a:avLst/>
          </a:prstGeom>
        </p:spPr>
      </p:pic>
      <p:pic>
        <p:nvPicPr>
          <p:cNvPr id="9" name="Imagen 7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 flipH="1">
            <a:off x="1915064" y="548506"/>
            <a:ext cx="6249838" cy="289228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074" y="6032347"/>
            <a:ext cx="979098" cy="51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ángulo 3"/>
          <p:cNvSpPr/>
          <p:nvPr/>
        </p:nvSpPr>
        <p:spPr>
          <a:xfrm>
            <a:off x="925712" y="1192441"/>
            <a:ext cx="4366901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400" b="1" dirty="0">
                <a:solidFill>
                  <a:srgbClr val="FF0000"/>
                </a:solidFill>
                <a:latin typeface="Calibri" panose="020F0502020204030204" pitchFamily="34" charset="0"/>
              </a:rPr>
              <a:t>E</a:t>
            </a:r>
            <a:r>
              <a:rPr lang="es-EC" sz="34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lementos destacados de la Democracia</a:t>
            </a:r>
            <a:endParaRPr lang="es-EC" sz="34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Rectángulo 4"/>
          <p:cNvSpPr/>
          <p:nvPr/>
        </p:nvSpPr>
        <p:spPr>
          <a:xfrm>
            <a:off x="709302" y="2435168"/>
            <a:ext cx="770830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C" sz="24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Voz de todas y todos.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C" sz="24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Respeto: a todas las personas, a todo (incluida la naturaleza), a uno mismo y escuchar a los demás.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C" sz="24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Se construye en todas partes, nace en la familia y es responsabilidad de todas y todos.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C" sz="24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No a la violencia, no a la indiferencia ni a hacer lo que queramos.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C" sz="24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Inclusión.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C" sz="24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Derechos y responsabilidades.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C" sz="24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Interculturalidad y…. plurinacionalidad.</a:t>
            </a:r>
            <a:endParaRPr lang="es-EC" sz="24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913" y="750064"/>
            <a:ext cx="2895600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84200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>
            <a:off x="1092904" y="6039992"/>
            <a:ext cx="6893465" cy="30502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21" y="267464"/>
            <a:ext cx="1106564" cy="40776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 flipH="1">
            <a:off x="1915064" y="675232"/>
            <a:ext cx="6249838" cy="289228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323" y="5783108"/>
            <a:ext cx="979098" cy="51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ángulo 3"/>
          <p:cNvSpPr/>
          <p:nvPr/>
        </p:nvSpPr>
        <p:spPr>
          <a:xfrm>
            <a:off x="930677" y="870688"/>
            <a:ext cx="73935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200" b="1" dirty="0" smtClean="0">
                <a:solidFill>
                  <a:srgbClr val="FF0000"/>
                </a:solidFill>
                <a:latin typeface="Calibri" panose="020F0502020204030204" pitchFamily="34" charset="0"/>
                <a:sym typeface="Calibri"/>
              </a:rPr>
              <a:t>Tipos de Democracia</a:t>
            </a:r>
            <a:endParaRPr lang="es-EC" sz="32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251" y="3814355"/>
            <a:ext cx="3202772" cy="2131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273" y="1770851"/>
            <a:ext cx="3121396" cy="204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n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9637" y="1636131"/>
            <a:ext cx="3270211" cy="217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5458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>
            <a:off x="1064403" y="5883795"/>
            <a:ext cx="6893465" cy="30502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21" y="267464"/>
            <a:ext cx="1106564" cy="40776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 flipH="1">
            <a:off x="1902195" y="386004"/>
            <a:ext cx="6249838" cy="289228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2033" y="5612402"/>
            <a:ext cx="979098" cy="51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Google Shape;138;p14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75" tIns="34275" rIns="68575" bIns="34275" rtlCol="0" anchor="ctr" anchorCtr="0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366092"/>
              </a:buClr>
              <a:buSzPts val="3240"/>
              <a:buFont typeface="Calibri"/>
              <a:buNone/>
            </a:pPr>
            <a:r>
              <a:rPr lang="es-EC" sz="3240" b="1" dirty="0" smtClean="0">
                <a:solidFill>
                  <a:srgbClr val="FF0000"/>
                </a:solidFill>
                <a:sym typeface="Calibri"/>
              </a:rPr>
              <a:t>La Democracia en la Constitución</a:t>
            </a:r>
            <a:endParaRPr lang="es-EC" b="1" dirty="0">
              <a:solidFill>
                <a:srgbClr val="FF0000"/>
              </a:solidFill>
            </a:endParaRPr>
          </a:p>
        </p:txBody>
      </p:sp>
      <p:sp>
        <p:nvSpPr>
          <p:cNvPr id="10" name="Google Shape;141;p14"/>
          <p:cNvSpPr txBox="1"/>
          <p:nvPr/>
        </p:nvSpPr>
        <p:spPr>
          <a:xfrm rot="5400000">
            <a:off x="3543752" y="3090704"/>
            <a:ext cx="2062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Constitución</a:t>
            </a:r>
            <a:endParaRPr/>
          </a:p>
        </p:txBody>
      </p:sp>
      <p:grpSp>
        <p:nvGrpSpPr>
          <p:cNvPr id="12" name="Google Shape;142;p14"/>
          <p:cNvGrpSpPr/>
          <p:nvPr/>
        </p:nvGrpSpPr>
        <p:grpSpPr>
          <a:xfrm>
            <a:off x="635461" y="1197866"/>
            <a:ext cx="4391653" cy="4391995"/>
            <a:chOff x="137159" y="340360"/>
            <a:chExt cx="3383400" cy="3930900"/>
          </a:xfrm>
        </p:grpSpPr>
        <p:sp>
          <p:nvSpPr>
            <p:cNvPr id="13" name="Google Shape;143;p14"/>
            <p:cNvSpPr/>
            <p:nvPr/>
          </p:nvSpPr>
          <p:spPr>
            <a:xfrm>
              <a:off x="137159" y="340360"/>
              <a:ext cx="3383400" cy="3930900"/>
            </a:xfrm>
            <a:prstGeom prst="ellipse">
              <a:avLst/>
            </a:prstGeom>
            <a:solidFill>
              <a:schemeClr val="accent4">
                <a:alpha val="498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4;p14"/>
            <p:cNvSpPr txBox="1"/>
            <p:nvPr/>
          </p:nvSpPr>
          <p:spPr>
            <a:xfrm>
              <a:off x="697537" y="1192879"/>
              <a:ext cx="2115000" cy="216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1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rPr lang="es-EC" sz="1800" b="1" i="0" u="none" strike="noStrike" cap="none" dirty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Democracia </a:t>
              </a:r>
              <a:r>
                <a:rPr lang="es-EC" sz="1800" b="1" i="0" u="none" strike="noStrike" cap="none" dirty="0" smtClean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Representativa</a:t>
              </a:r>
              <a:endParaRPr dirty="0">
                <a:solidFill>
                  <a:srgbClr val="FF0000"/>
                </a:solidFill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Char char="•"/>
              </a:pPr>
              <a:r>
                <a:rPr lang="es-EC" sz="18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Participación = Voto</a:t>
              </a:r>
              <a:endParaRPr sz="1800" dirty="0"/>
            </a:p>
            <a:p>
              <a:pPr marL="114300" marR="0" lvl="1" indent="-25400" algn="l" rtl="0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Char char="•"/>
              </a:pPr>
              <a:r>
                <a:rPr lang="es-EC" sz="18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Relevancia de los partidos</a:t>
              </a:r>
              <a:endParaRPr sz="1800" dirty="0"/>
            </a:p>
            <a:p>
              <a:pPr marL="114300" marR="0" lvl="1" indent="-25400" algn="l" rtl="0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Char char="•"/>
              </a:pPr>
              <a:r>
                <a:rPr lang="es-EC" sz="18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Organización social para la reivindicación y resistencia que participa en el escenario político</a:t>
              </a:r>
              <a:endParaRPr sz="1800" dirty="0"/>
            </a:p>
            <a:p>
              <a:pPr marL="114300" marR="0" lvl="1" indent="-25400" algn="l" rtl="0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Char char="•"/>
              </a:pPr>
              <a:r>
                <a:rPr lang="es-EC" sz="18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Ejercicios de democracia directa a nivel local</a:t>
              </a:r>
              <a:endParaRPr sz="1800" dirty="0"/>
            </a:p>
          </p:txBody>
        </p:sp>
      </p:grpSp>
      <p:grpSp>
        <p:nvGrpSpPr>
          <p:cNvPr id="15" name="Google Shape;145;p14"/>
          <p:cNvGrpSpPr/>
          <p:nvPr/>
        </p:nvGrpSpPr>
        <p:grpSpPr>
          <a:xfrm>
            <a:off x="4108102" y="1297404"/>
            <a:ext cx="4391992" cy="4391992"/>
            <a:chOff x="2619373" y="388910"/>
            <a:chExt cx="3383400" cy="3383400"/>
          </a:xfrm>
        </p:grpSpPr>
        <p:sp>
          <p:nvSpPr>
            <p:cNvPr id="16" name="Google Shape;146;p14"/>
            <p:cNvSpPr/>
            <p:nvPr/>
          </p:nvSpPr>
          <p:spPr>
            <a:xfrm>
              <a:off x="2619373" y="388910"/>
              <a:ext cx="3383400" cy="3383400"/>
            </a:xfrm>
            <a:prstGeom prst="ellipse">
              <a:avLst/>
            </a:prstGeom>
            <a:solidFill>
              <a:srgbClr val="4AA9C5">
                <a:alpha val="49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47;p14"/>
            <p:cNvSpPr txBox="1"/>
            <p:nvPr/>
          </p:nvSpPr>
          <p:spPr>
            <a:xfrm>
              <a:off x="3371344" y="787871"/>
              <a:ext cx="1950600" cy="258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1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rPr lang="es-EC" sz="1800" b="1" i="0" u="none" strike="noStrike" cap="none" dirty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Democracia Participativa</a:t>
              </a:r>
              <a:endParaRPr sz="1800" dirty="0">
                <a:solidFill>
                  <a:srgbClr val="FF0000"/>
                </a:solidFill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Char char="•"/>
              </a:pPr>
              <a:r>
                <a:rPr lang="es-EC" sz="18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Participación en la planificación y la gestión de asuntos de interés público</a:t>
              </a:r>
              <a:endParaRPr sz="1800" dirty="0"/>
            </a:p>
            <a:p>
              <a:pPr marL="114300" marR="0" lvl="1" indent="-25400" algn="l" rtl="0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Char char="•"/>
              </a:pPr>
              <a:r>
                <a:rPr lang="es-EC" sz="18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Estado garantista</a:t>
              </a:r>
              <a:endParaRPr sz="1800" dirty="0"/>
            </a:p>
            <a:p>
              <a:pPr marL="114300" marR="0" lvl="1" indent="-25400" algn="l" rtl="0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Char char="•"/>
              </a:pPr>
              <a:r>
                <a:rPr lang="es-EC" sz="18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Incidencia ciudadana directa</a:t>
              </a:r>
              <a:endParaRPr sz="1800" dirty="0"/>
            </a:p>
            <a:p>
              <a:pPr marL="114300" marR="0" lvl="1" indent="-25400" algn="l" rtl="0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Char char="•"/>
              </a:pPr>
              <a:r>
                <a:rPr lang="es-EC" sz="18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Poder Popular para ejercer derechos</a:t>
              </a:r>
              <a:endParaRPr sz="1800" dirty="0"/>
            </a:p>
          </p:txBody>
        </p:sp>
      </p:grpSp>
      <p:sp>
        <p:nvSpPr>
          <p:cNvPr id="18" name="Google Shape;138;p14">
            <a:extLst>
              <a:ext uri="{FF2B5EF4-FFF2-40B4-BE49-F238E27FC236}">
                <a16:creationId xmlns:a16="http://schemas.microsoft.com/office/drawing/2014/main" id="{782DD238-3AA1-4DF6-B617-64ACBADAFDC4}"/>
              </a:ext>
            </a:extLst>
          </p:cNvPr>
          <p:cNvSpPr txBox="1">
            <a:spLocks/>
          </p:cNvSpPr>
          <p:nvPr/>
        </p:nvSpPr>
        <p:spPr>
          <a:xfrm>
            <a:off x="932825" y="6024232"/>
            <a:ext cx="5899052" cy="585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366092"/>
              </a:buClr>
              <a:buSzPts val="3240"/>
            </a:pPr>
            <a:r>
              <a:rPr lang="es-MX" sz="3240" b="1" dirty="0">
                <a:solidFill>
                  <a:srgbClr val="FF0000"/>
                </a:solidFill>
              </a:rPr>
              <a:t> </a:t>
            </a:r>
            <a:r>
              <a:rPr lang="es-EC" sz="18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(Asamblea Nacional Constituyente de </a:t>
            </a:r>
            <a:r>
              <a:rPr lang="es-EC" sz="1800" b="1" dirty="0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Ecuador, 2007-2008</a:t>
            </a:r>
            <a:r>
              <a:rPr lang="es-EC" sz="18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s-MX" sz="3240" b="1" dirty="0">
                <a:solidFill>
                  <a:srgbClr val="0070C0"/>
                </a:solidFill>
              </a:rPr>
              <a:t> </a:t>
            </a:r>
            <a:endParaRPr lang="es-MX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545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t="2" r="16755" b="-179058"/>
          <a:stretch>
            <a:fillRect/>
          </a:stretch>
        </p:blipFill>
        <p:spPr>
          <a:xfrm>
            <a:off x="523250" y="6384060"/>
            <a:ext cx="6893465" cy="30502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689" y="404415"/>
            <a:ext cx="1106564" cy="40776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 t="2" r="16755" b="-179058"/>
          <a:stretch>
            <a:fillRect/>
          </a:stretch>
        </p:blipFill>
        <p:spPr>
          <a:xfrm flipH="1">
            <a:off x="2249172" y="589125"/>
            <a:ext cx="6249838" cy="289228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532" y="5973724"/>
            <a:ext cx="1363282" cy="71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11505" y="1021162"/>
            <a:ext cx="2123714" cy="215990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021" y="3489580"/>
            <a:ext cx="2123599" cy="2374889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762163" y="814209"/>
            <a:ext cx="3878580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800" b="1" dirty="0">
                <a:solidFill>
                  <a:srgbClr val="FF0000"/>
                </a:solidFill>
              </a:rPr>
              <a:t/>
            </a:r>
            <a:br>
              <a:rPr lang="es-EC" sz="1800" b="1" dirty="0">
                <a:solidFill>
                  <a:srgbClr val="FF0000"/>
                </a:solidFill>
              </a:rPr>
            </a:br>
            <a:r>
              <a:rPr lang="es-EC" sz="1200" b="1" dirty="0">
                <a:solidFill>
                  <a:srgbClr val="FF0000"/>
                </a:solidFill>
              </a:rPr>
              <a:t>#</a:t>
            </a:r>
            <a:r>
              <a:rPr lang="es-EC" sz="1200" b="1" dirty="0" err="1">
                <a:solidFill>
                  <a:srgbClr val="FF0000"/>
                </a:solidFill>
              </a:rPr>
              <a:t>QuitoCiudadResiliente</a:t>
            </a:r>
            <a:r>
              <a:rPr lang="es-EC" sz="1050" b="1" dirty="0">
                <a:solidFill>
                  <a:srgbClr val="FF0000"/>
                </a:solidFill>
              </a:rPr>
              <a:t/>
            </a:r>
            <a:br>
              <a:rPr lang="es-EC" sz="1050" b="1" dirty="0">
                <a:solidFill>
                  <a:srgbClr val="FF0000"/>
                </a:solidFill>
              </a:rPr>
            </a:br>
            <a:endParaRPr lang="es-EC" sz="1050" b="1" dirty="0">
              <a:solidFill>
                <a:srgbClr val="FF000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397" y="3346771"/>
            <a:ext cx="3900254" cy="73615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8"/>
          <a:srcRect l="5025" t="17368" r="13887" b="7894"/>
          <a:stretch>
            <a:fillRect/>
          </a:stretch>
        </p:blipFill>
        <p:spPr>
          <a:xfrm>
            <a:off x="4538787" y="1182258"/>
            <a:ext cx="1880600" cy="2241664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9"/>
          <a:srcRect l="4587" t="1817" r="9371" b="18626"/>
          <a:stretch>
            <a:fillRect/>
          </a:stretch>
        </p:blipFill>
        <p:spPr>
          <a:xfrm>
            <a:off x="6740679" y="1172000"/>
            <a:ext cx="1758331" cy="226218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10"/>
          <a:srcRect l="12237" t="13096" r="6353" b="4513"/>
          <a:stretch>
            <a:fillRect/>
          </a:stretch>
        </p:blipFill>
        <p:spPr>
          <a:xfrm>
            <a:off x="3045256" y="2827429"/>
            <a:ext cx="1308539" cy="1324303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4390955" y="3689455"/>
            <a:ext cx="420085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>
                <a:latin typeface="Calibri" charset="0"/>
                <a:sym typeface="+mn-ea"/>
              </a:rPr>
              <a:t>hashtag: </a:t>
            </a:r>
            <a:r>
              <a:rPr lang="es-ES" sz="2000" b="1" dirty="0">
                <a:solidFill>
                  <a:schemeClr val="accent1">
                    <a:lumMod val="50000"/>
                  </a:schemeClr>
                </a:solidFill>
                <a:sym typeface="+mn-ea"/>
              </a:rPr>
              <a:t>#</a:t>
            </a:r>
            <a:r>
              <a:rPr lang="es-EC" sz="2000" b="1" dirty="0" err="1">
                <a:solidFill>
                  <a:schemeClr val="accent1">
                    <a:lumMod val="50000"/>
                  </a:schemeClr>
                </a:solidFill>
                <a:sym typeface="+mn-ea"/>
              </a:rPr>
              <a:t>QuitoCiudadResiliente</a:t>
            </a:r>
            <a:r>
              <a:rPr lang="es-EC" sz="2000" dirty="0">
                <a:latin typeface="Calibri" charset="0"/>
                <a:sym typeface="+mn-ea"/>
              </a:rPr>
              <a:t>, mediante fotografías (personas reales o tipo postal) agregando conceptos simples y claros de que es la resiliencia tales como: </a:t>
            </a:r>
            <a:r>
              <a:rPr lang="es-EC" sz="2000" b="1" dirty="0">
                <a:solidFill>
                  <a:schemeClr val="accent1">
                    <a:lumMod val="50000"/>
                  </a:schemeClr>
                </a:solidFill>
                <a:sym typeface="+mn-ea"/>
              </a:rPr>
              <a:t>“Salir airoso de la adversidad”</a:t>
            </a:r>
            <a:r>
              <a:rPr lang="es-EC" sz="2000" dirty="0">
                <a:latin typeface="Calibri" charset="0"/>
                <a:sym typeface="+mn-ea"/>
              </a:rPr>
              <a:t>,</a:t>
            </a:r>
            <a:r>
              <a:rPr lang="es-EC" sz="2000" b="1" dirty="0">
                <a:solidFill>
                  <a:schemeClr val="accent1">
                    <a:lumMod val="50000"/>
                  </a:schemeClr>
                </a:solidFill>
                <a:sym typeface="+mn-ea"/>
              </a:rPr>
              <a:t> </a:t>
            </a:r>
            <a:r>
              <a:rPr lang="es-EC" sz="2000" dirty="0">
                <a:latin typeface="Calibri" charset="0"/>
                <a:sym typeface="+mn-ea"/>
              </a:rPr>
              <a:t>aquí manda la creatividad</a:t>
            </a:r>
            <a:r>
              <a:rPr lang="es-EC" sz="2000" dirty="0" smtClean="0">
                <a:latin typeface="Calibri" charset="0"/>
                <a:sym typeface="+mn-ea"/>
              </a:rPr>
              <a:t>.</a:t>
            </a:r>
            <a:endParaRPr lang="es-ES" altLang="en-US" sz="2000" dirty="0">
              <a:latin typeface="Calibri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4390955" y="5931295"/>
            <a:ext cx="17732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S" sz="2000" b="1" dirty="0" smtClean="0">
                <a:solidFill>
                  <a:schemeClr val="accent1">
                    <a:lumMod val="75000"/>
                  </a:schemeClr>
                </a:solidFill>
              </a:rPr>
              <a:t>VÍDEO</a:t>
            </a:r>
            <a:endParaRPr lang="es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63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>
            <a:off x="1064403" y="6598115"/>
            <a:ext cx="6893465" cy="30502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649" y="63580"/>
            <a:ext cx="1106564" cy="40776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 flipH="1">
            <a:off x="1708030" y="182120"/>
            <a:ext cx="6249838" cy="289228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783" y="6344232"/>
            <a:ext cx="979098" cy="51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Google Shape;171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4402" y="182120"/>
            <a:ext cx="7374203" cy="603262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uadroTexto 1">
            <a:extLst>
              <a:ext uri="{FF2B5EF4-FFF2-40B4-BE49-F238E27FC236}">
                <a16:creationId xmlns:a16="http://schemas.microsoft.com/office/drawing/2014/main" id="{C69B7C1A-A099-4B26-8C76-7E831E5DF821}"/>
              </a:ext>
            </a:extLst>
          </p:cNvPr>
          <p:cNvSpPr txBox="1"/>
          <p:nvPr/>
        </p:nvSpPr>
        <p:spPr>
          <a:xfrm>
            <a:off x="516839" y="6252541"/>
            <a:ext cx="57540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366092"/>
              </a:buClr>
              <a:buSzPts val="4000"/>
            </a:pPr>
            <a:r>
              <a:rPr lang="es-EC" sz="1400" b="1" dirty="0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(Consejo de Participación Ciudadana y Control Social, </a:t>
            </a:r>
            <a:r>
              <a:rPr lang="es-EC" sz="14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2016)</a:t>
            </a:r>
          </a:p>
        </p:txBody>
      </p:sp>
    </p:spTree>
    <p:extLst>
      <p:ext uri="{BB962C8B-B14F-4D97-AF65-F5344CB8AC3E}">
        <p14:creationId xmlns:p14="http://schemas.microsoft.com/office/powerpoint/2010/main" val="17945458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>
            <a:off x="1064403" y="5530194"/>
            <a:ext cx="6893465" cy="30502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21" y="267464"/>
            <a:ext cx="1106564" cy="40776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 flipH="1">
            <a:off x="1915064" y="675232"/>
            <a:ext cx="6249838" cy="289228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902" y="5363670"/>
            <a:ext cx="979098" cy="51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683" y="1066202"/>
            <a:ext cx="6623050" cy="4006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27604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>
            <a:off x="984669" y="6320999"/>
            <a:ext cx="6893465" cy="30502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75" y="162592"/>
            <a:ext cx="1106564" cy="40776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 flipH="1">
            <a:off x="1915064" y="366476"/>
            <a:ext cx="6249838" cy="289228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845" y="6112258"/>
            <a:ext cx="979098" cy="51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ángulo 3"/>
          <p:cNvSpPr/>
          <p:nvPr/>
        </p:nvSpPr>
        <p:spPr>
          <a:xfrm>
            <a:off x="870857" y="597656"/>
            <a:ext cx="739357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Normativa Nacional sobre la</a:t>
            </a:r>
          </a:p>
          <a:p>
            <a:pPr algn="ctr"/>
            <a:r>
              <a:rPr lang="es-EC" sz="3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Participación Ciudadana</a:t>
            </a:r>
            <a:endParaRPr lang="es-EC" sz="32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ectángulo 4"/>
          <p:cNvSpPr/>
          <p:nvPr/>
        </p:nvSpPr>
        <p:spPr>
          <a:xfrm>
            <a:off x="685731" y="1930889"/>
            <a:ext cx="3444769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s-ES_tradnl" sz="2800" dirty="0">
                <a:solidFill>
                  <a:srgbClr val="0070C0"/>
                </a:solidFill>
                <a:latin typeface="Calibri" panose="020F0502020204030204" pitchFamily="34" charset="0"/>
              </a:rPr>
              <a:t>La</a:t>
            </a:r>
            <a:r>
              <a:rPr lang="es-ES_tradnl" sz="2800" dirty="0">
                <a:latin typeface="Calibri" panose="020F0502020204030204" pitchFamily="34" charset="0"/>
              </a:rPr>
              <a:t> </a:t>
            </a:r>
            <a:r>
              <a:rPr lang="es-ES_tradnl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Constitución de la República del Ecuador-2008</a:t>
            </a:r>
            <a:r>
              <a:rPr lang="es-ES_tradnl" sz="2800" dirty="0">
                <a:solidFill>
                  <a:srgbClr val="0070C0"/>
                </a:solidFill>
                <a:latin typeface="Calibri" panose="020F0502020204030204" pitchFamily="34" charset="0"/>
              </a:rPr>
              <a:t>, </a:t>
            </a:r>
            <a:r>
              <a:rPr lang="es-EC" sz="2800" b="1" dirty="0">
                <a:solidFill>
                  <a:srgbClr val="0070C0"/>
                </a:solidFill>
                <a:latin typeface="Calibri" panose="020F0502020204030204" pitchFamily="34" charset="0"/>
              </a:rPr>
              <a:t>garantiza</a:t>
            </a:r>
            <a:r>
              <a:rPr lang="es-EC" sz="2800" dirty="0">
                <a:solidFill>
                  <a:srgbClr val="0070C0"/>
                </a:solidFill>
                <a:latin typeface="Calibri" panose="020F0502020204030204" pitchFamily="34" charset="0"/>
              </a:rPr>
              <a:t> el ejercicio, promoción y exigencia de los </a:t>
            </a:r>
            <a:r>
              <a:rPr lang="es-EC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derechos</a:t>
            </a:r>
            <a:r>
              <a:rPr lang="es-EC" sz="2800" dirty="0">
                <a:solidFill>
                  <a:srgbClr val="0070C0"/>
                </a:solidFill>
                <a:latin typeface="Calibri" panose="020F0502020204030204" pitchFamily="34" charset="0"/>
              </a:rPr>
              <a:t> de participación de la ciudadanía. </a:t>
            </a:r>
          </a:p>
          <a:p>
            <a:pPr marL="0" indent="0" algn="just">
              <a:buNone/>
            </a:pPr>
            <a:endParaRPr lang="es-EC" sz="1600" dirty="0">
              <a:solidFill>
                <a:srgbClr val="0070C0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345" y="2041354"/>
            <a:ext cx="3595500" cy="35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27604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>
            <a:off x="1064403" y="6193741"/>
            <a:ext cx="6893465" cy="30502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21" y="267464"/>
            <a:ext cx="1106564" cy="40776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 flipH="1">
            <a:off x="1915064" y="675232"/>
            <a:ext cx="6249838" cy="289228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889" y="5973497"/>
            <a:ext cx="979098" cy="51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ángulo 3"/>
          <p:cNvSpPr/>
          <p:nvPr/>
        </p:nvSpPr>
        <p:spPr>
          <a:xfrm>
            <a:off x="870856" y="871120"/>
            <a:ext cx="739357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Normativa Nacional sobre la</a:t>
            </a:r>
          </a:p>
          <a:p>
            <a:pPr algn="ctr"/>
            <a:r>
              <a:rPr lang="es-EC" sz="3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Participación Ciudadana</a:t>
            </a:r>
            <a:endParaRPr lang="es-EC" sz="32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ectángulo 4"/>
          <p:cNvSpPr/>
          <p:nvPr/>
        </p:nvSpPr>
        <p:spPr>
          <a:xfrm>
            <a:off x="1503386" y="2140475"/>
            <a:ext cx="306425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EC" sz="28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La </a:t>
            </a:r>
            <a:r>
              <a:rPr lang="es-EC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Ley Orgánica de Participación Ciudadana </a:t>
            </a:r>
            <a:r>
              <a:rPr lang="es-EC" sz="2800" dirty="0">
                <a:solidFill>
                  <a:srgbClr val="0070C0"/>
                </a:solidFill>
                <a:latin typeface="Calibri" panose="020F0502020204030204" pitchFamily="34" charset="0"/>
              </a:rPr>
              <a:t>determina que</a:t>
            </a:r>
            <a:r>
              <a:rPr lang="es-EC" sz="2800" b="1" dirty="0">
                <a:solidFill>
                  <a:srgbClr val="0070C0"/>
                </a:solidFill>
                <a:latin typeface="Calibri" panose="020F0502020204030204" pitchFamily="34" charset="0"/>
              </a:rPr>
              <a:t> en todos los niveles de gobierno existirán instancias de participación. 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225" y="2164880"/>
            <a:ext cx="3575213" cy="35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27604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>
            <a:off x="899204" y="6371766"/>
            <a:ext cx="6893465" cy="30502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624" y="83424"/>
            <a:ext cx="1106564" cy="40776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 flipH="1">
            <a:off x="1542831" y="287308"/>
            <a:ext cx="6249838" cy="289228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3061" y="6163025"/>
            <a:ext cx="979098" cy="51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ángulo 3"/>
          <p:cNvSpPr/>
          <p:nvPr/>
        </p:nvSpPr>
        <p:spPr>
          <a:xfrm>
            <a:off x="870857" y="431922"/>
            <a:ext cx="739357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Normativa Nacional sobre la</a:t>
            </a:r>
          </a:p>
          <a:p>
            <a:pPr algn="ctr"/>
            <a:r>
              <a:rPr lang="es-EC" sz="3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Participación Ciudadana</a:t>
            </a:r>
            <a:endParaRPr lang="es-EC" sz="32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ectángulo 4"/>
          <p:cNvSpPr/>
          <p:nvPr/>
        </p:nvSpPr>
        <p:spPr>
          <a:xfrm>
            <a:off x="899204" y="1893739"/>
            <a:ext cx="4146241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EC" sz="20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El </a:t>
            </a:r>
            <a:r>
              <a:rPr lang="es-EC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Código Orgánico de Organización Territorial, Autonomía y Descentralización </a:t>
            </a:r>
            <a:r>
              <a:rPr lang="es-EC" sz="2000" dirty="0">
                <a:solidFill>
                  <a:srgbClr val="0070C0"/>
                </a:solidFill>
                <a:latin typeface="Calibri" panose="020F0502020204030204" pitchFamily="34" charset="0"/>
              </a:rPr>
              <a:t>presenta a la participación como un </a:t>
            </a:r>
            <a:r>
              <a:rPr lang="es-EC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derecho</a:t>
            </a:r>
            <a:r>
              <a:rPr lang="es-EC" sz="2000" dirty="0">
                <a:solidFill>
                  <a:srgbClr val="0070C0"/>
                </a:solidFill>
                <a:latin typeface="Calibri" panose="020F0502020204030204" pitchFamily="34" charset="0"/>
              </a:rPr>
              <a:t> cuya titularidad y </a:t>
            </a:r>
            <a:r>
              <a:rPr lang="es-EC" sz="2000" b="1" dirty="0">
                <a:solidFill>
                  <a:srgbClr val="0070C0"/>
                </a:solidFill>
                <a:latin typeface="Calibri" panose="020F0502020204030204" pitchFamily="34" charset="0"/>
              </a:rPr>
              <a:t>ejercicio le corresponde a la ciudadanía</a:t>
            </a:r>
            <a:r>
              <a:rPr lang="es-EC" sz="2000" dirty="0">
                <a:solidFill>
                  <a:srgbClr val="0070C0"/>
                </a:solidFill>
                <a:latin typeface="Calibri" panose="020F0502020204030204" pitchFamily="34" charset="0"/>
              </a:rPr>
              <a:t>; además, </a:t>
            </a:r>
            <a:r>
              <a:rPr lang="es-EC" sz="20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establece </a:t>
            </a:r>
            <a:r>
              <a:rPr lang="es-EC" sz="2000" dirty="0">
                <a:solidFill>
                  <a:srgbClr val="0070C0"/>
                </a:solidFill>
                <a:latin typeface="Calibri" panose="020F0502020204030204" pitchFamily="34" charset="0"/>
              </a:rPr>
              <a:t>la </a:t>
            </a:r>
            <a:r>
              <a:rPr lang="es-EC" sz="2000" b="1" dirty="0">
                <a:solidFill>
                  <a:srgbClr val="0070C0"/>
                </a:solidFill>
                <a:latin typeface="Calibri" panose="020F0502020204030204" pitchFamily="34" charset="0"/>
              </a:rPr>
              <a:t>obligatoriedad </a:t>
            </a:r>
            <a:r>
              <a:rPr lang="es-EC" sz="2000" dirty="0">
                <a:solidFill>
                  <a:srgbClr val="0070C0"/>
                </a:solidFill>
                <a:latin typeface="Calibri" panose="020F0502020204030204" pitchFamily="34" charset="0"/>
              </a:rPr>
              <a:t>que tienen los </a:t>
            </a:r>
            <a:r>
              <a:rPr lang="es-EC" sz="2000" b="1" dirty="0">
                <a:solidFill>
                  <a:srgbClr val="0070C0"/>
                </a:solidFill>
                <a:latin typeface="Calibri" panose="020F0502020204030204" pitchFamily="34" charset="0"/>
              </a:rPr>
              <a:t>gobiernos autónomos descentralizados en la implementación de un sistema de participación ciudadana para el ejercicio de los derechos y la gestión democrática de la acción municipal. 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474" y="1893739"/>
            <a:ext cx="3253933" cy="3914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4019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>
            <a:off x="1120912" y="6622203"/>
            <a:ext cx="6893465" cy="30502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268" y="155272"/>
            <a:ext cx="1106564" cy="40776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 flipH="1">
            <a:off x="1764539" y="273812"/>
            <a:ext cx="6249838" cy="289228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902" y="6365319"/>
            <a:ext cx="979098" cy="51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ángulo 3"/>
          <p:cNvSpPr/>
          <p:nvPr/>
        </p:nvSpPr>
        <p:spPr>
          <a:xfrm>
            <a:off x="1072835" y="273812"/>
            <a:ext cx="73935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6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Normativa </a:t>
            </a:r>
            <a:r>
              <a:rPr lang="es-EC" sz="36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Local</a:t>
            </a:r>
            <a:r>
              <a:rPr lang="es-EC" sz="36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sobre la Participación Ciudadana</a:t>
            </a:r>
            <a:endParaRPr lang="es-EC" sz="36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ectángulo 4"/>
          <p:cNvSpPr/>
          <p:nvPr/>
        </p:nvSpPr>
        <p:spPr>
          <a:xfrm>
            <a:off x="606999" y="2707225"/>
            <a:ext cx="7921289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s-EC" sz="22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El Código </a:t>
            </a:r>
            <a:r>
              <a:rPr lang="es-EC" sz="2200" dirty="0">
                <a:solidFill>
                  <a:srgbClr val="0070C0"/>
                </a:solidFill>
                <a:latin typeface="Calibri" panose="020F0502020204030204" pitchFamily="34" charset="0"/>
              </a:rPr>
              <a:t>Municipal Libro 1.3, Titulo </a:t>
            </a:r>
            <a:r>
              <a:rPr lang="es-EC" sz="22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II (antes ORM No. 102) promueve </a:t>
            </a:r>
            <a:r>
              <a:rPr lang="es-EC" sz="2200" dirty="0">
                <a:solidFill>
                  <a:srgbClr val="0070C0"/>
                </a:solidFill>
                <a:latin typeface="Calibri" panose="020F0502020204030204" pitchFamily="34" charset="0"/>
              </a:rPr>
              <a:t>y regula el Sistema Metropolitano de Participación Ciudadana y Control Social en el Distrito Metropolitano de </a:t>
            </a:r>
            <a:r>
              <a:rPr lang="es-EC" sz="22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Quito.</a:t>
            </a:r>
          </a:p>
          <a:p>
            <a:pPr marL="0" indent="0" algn="just">
              <a:buNone/>
            </a:pPr>
            <a:endParaRPr lang="es-EC" sz="2200" dirty="0" smtClean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es-EC" sz="2200" dirty="0">
                <a:solidFill>
                  <a:srgbClr val="0070C0"/>
                </a:solidFill>
                <a:latin typeface="Calibri" panose="020F0502020204030204" pitchFamily="34" charset="0"/>
              </a:rPr>
              <a:t>S</a:t>
            </a:r>
            <a:r>
              <a:rPr lang="es-EC" sz="22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e </a:t>
            </a:r>
            <a:r>
              <a:rPr lang="es-EC" sz="2200" dirty="0">
                <a:solidFill>
                  <a:srgbClr val="0070C0"/>
                </a:solidFill>
                <a:latin typeface="Calibri" panose="020F0502020204030204" pitchFamily="34" charset="0"/>
              </a:rPr>
              <a:t>fundamenta en los principios de autonomía </a:t>
            </a:r>
            <a:r>
              <a:rPr lang="es-EC" sz="22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participativa</a:t>
            </a:r>
            <a:r>
              <a:rPr lang="es-EC" sz="2200" dirty="0">
                <a:solidFill>
                  <a:srgbClr val="0070C0"/>
                </a:solidFill>
                <a:latin typeface="Calibri" panose="020F0502020204030204" pitchFamily="34" charset="0"/>
              </a:rPr>
              <a:t>, interacción comunicativa, </a:t>
            </a:r>
            <a:r>
              <a:rPr lang="es-EC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plurinacionalidad</a:t>
            </a:r>
            <a:r>
              <a:rPr lang="es-EC" sz="2200" dirty="0">
                <a:solidFill>
                  <a:srgbClr val="0070C0"/>
                </a:solidFill>
                <a:latin typeface="Calibri" panose="020F0502020204030204" pitchFamily="34" charset="0"/>
              </a:rPr>
              <a:t>, respeto a la diferencia, igualdad, paridad de género, interdependencia, flexibilidad, autogestión, responsabilidad, </a:t>
            </a:r>
            <a:r>
              <a:rPr lang="es-EC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corresponsabilidad</a:t>
            </a:r>
            <a:r>
              <a:rPr lang="es-EC" sz="2200" dirty="0">
                <a:solidFill>
                  <a:srgbClr val="FF0000"/>
                </a:solidFill>
                <a:latin typeface="Calibri" panose="020F0502020204030204" pitchFamily="34" charset="0"/>
              </a:rPr>
              <a:t>, </a:t>
            </a:r>
            <a:r>
              <a:rPr lang="es-EC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diversidad e interculturalidad</a:t>
            </a:r>
            <a:r>
              <a:rPr lang="es-EC" sz="2200" dirty="0">
                <a:solidFill>
                  <a:srgbClr val="FF0000"/>
                </a:solidFill>
                <a:latin typeface="Calibri" panose="020F0502020204030204" pitchFamily="34" charset="0"/>
              </a:rPr>
              <a:t>, </a:t>
            </a:r>
            <a:r>
              <a:rPr lang="es-EC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inclusión</a:t>
            </a:r>
            <a:r>
              <a:rPr lang="es-EC" sz="2200" dirty="0">
                <a:solidFill>
                  <a:srgbClr val="0070C0"/>
                </a:solidFill>
                <a:latin typeface="Calibri" panose="020F0502020204030204" pitchFamily="34" charset="0"/>
              </a:rPr>
              <a:t>, deliberación pública, obligatoriedad, permanencia, acceso a la información pública, pluralismo y </a:t>
            </a:r>
            <a:r>
              <a:rPr lang="es-EC" sz="2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solidaridad</a:t>
            </a:r>
            <a:r>
              <a:rPr lang="es-EC" sz="22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.</a:t>
            </a:r>
            <a:endParaRPr lang="es-EC" sz="2200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144" y="1474141"/>
            <a:ext cx="342900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78132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>
            <a:off x="615297" y="6286332"/>
            <a:ext cx="6893465" cy="30502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21" y="267464"/>
            <a:ext cx="1106564" cy="40776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 flipH="1">
            <a:off x="1915064" y="675232"/>
            <a:ext cx="6249838" cy="289228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629" y="5959290"/>
            <a:ext cx="1204546" cy="632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ángulo 3"/>
          <p:cNvSpPr/>
          <p:nvPr/>
        </p:nvSpPr>
        <p:spPr>
          <a:xfrm>
            <a:off x="0" y="965627"/>
            <a:ext cx="92407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44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¿Qué es </a:t>
            </a:r>
            <a:r>
              <a:rPr lang="es-EC" sz="4400" b="1" dirty="0">
                <a:solidFill>
                  <a:srgbClr val="FF0000"/>
                </a:solidFill>
                <a:latin typeface="Calibri" panose="020F0502020204030204" pitchFamily="34" charset="0"/>
              </a:rPr>
              <a:t>l</a:t>
            </a:r>
            <a:r>
              <a:rPr lang="es-EC" sz="44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a Participación Ciudadana?</a:t>
            </a:r>
            <a:endParaRPr lang="es-EC" sz="44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437" y="1934901"/>
            <a:ext cx="5481276" cy="3824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78132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>
            <a:off x="967688" y="6170638"/>
            <a:ext cx="6893465" cy="30502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21" y="267464"/>
            <a:ext cx="1106564" cy="40776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 flipH="1">
            <a:off x="1915064" y="675232"/>
            <a:ext cx="6249838" cy="289228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902" y="5809383"/>
            <a:ext cx="979098" cy="51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ángulo 3"/>
          <p:cNvSpPr/>
          <p:nvPr/>
        </p:nvSpPr>
        <p:spPr>
          <a:xfrm>
            <a:off x="1269173" y="2462497"/>
            <a:ext cx="20662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200" b="1" dirty="0">
                <a:solidFill>
                  <a:srgbClr val="FF0000"/>
                </a:solidFill>
              </a:rPr>
              <a:t>T</a:t>
            </a:r>
            <a:r>
              <a:rPr lang="es-EC" sz="3200" b="1" dirty="0" smtClean="0">
                <a:solidFill>
                  <a:srgbClr val="FF0000"/>
                </a:solidFill>
              </a:rPr>
              <a:t>écnica de collage</a:t>
            </a:r>
            <a:endParaRPr lang="es-EC" sz="3200" b="1" dirty="0">
              <a:solidFill>
                <a:srgbClr val="FF000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8798" y="1806253"/>
            <a:ext cx="4239070" cy="2882147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967688" y="5530193"/>
            <a:ext cx="71972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US" dirty="0">
                <a:hlinkClick r:id="rId6"/>
              </a:rPr>
              <a:t>http://</a:t>
            </a:r>
            <a:r>
              <a:rPr lang="es-US" dirty="0" smtClean="0">
                <a:hlinkClick r:id="rId6"/>
              </a:rPr>
              <a:t>linoit.com/users/angelorc93/canvases/Participaci%C3%B3n%20Ciudadana</a:t>
            </a:r>
            <a:r>
              <a:rPr lang="es-US" dirty="0" smtClean="0"/>
              <a:t> </a:t>
            </a:r>
            <a:endParaRPr lang="es-US" dirty="0"/>
          </a:p>
        </p:txBody>
      </p:sp>
    </p:spTree>
    <p:extLst>
      <p:ext uri="{BB962C8B-B14F-4D97-AF65-F5344CB8AC3E}">
        <p14:creationId xmlns:p14="http://schemas.microsoft.com/office/powerpoint/2010/main" val="9986497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>
            <a:off x="1120912" y="6600851"/>
            <a:ext cx="6893465" cy="30502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626" y="460322"/>
            <a:ext cx="1106564" cy="40776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 flipH="1">
            <a:off x="1875837" y="608397"/>
            <a:ext cx="6249838" cy="289228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315" y="6345388"/>
            <a:ext cx="979098" cy="51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ángulo 3"/>
          <p:cNvSpPr/>
          <p:nvPr/>
        </p:nvSpPr>
        <p:spPr>
          <a:xfrm>
            <a:off x="858738" y="979048"/>
            <a:ext cx="73935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¿Qué es la Participación Ciudadana?</a:t>
            </a:r>
          </a:p>
        </p:txBody>
      </p:sp>
      <p:sp>
        <p:nvSpPr>
          <p:cNvPr id="9" name="Rectángulo 1"/>
          <p:cNvSpPr/>
          <p:nvPr/>
        </p:nvSpPr>
        <p:spPr>
          <a:xfrm>
            <a:off x="563877" y="1704317"/>
            <a:ext cx="800753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27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La </a:t>
            </a:r>
            <a:r>
              <a:rPr lang="es-EC" sz="2700" dirty="0">
                <a:solidFill>
                  <a:srgbClr val="0070C0"/>
                </a:solidFill>
                <a:latin typeface="Calibri" panose="020F0502020204030204" pitchFamily="34" charset="0"/>
                <a:hlinkClick r:id="rId5" tooltip="Declaración Universal de los Derechos Humanos"/>
              </a:rPr>
              <a:t>Declaración Universal de los Derechos Humanos</a:t>
            </a:r>
            <a:r>
              <a:rPr lang="es-EC" sz="270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s-EC" sz="27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en: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C" sz="27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Su Art. 21 menciona </a:t>
            </a:r>
            <a:r>
              <a:rPr lang="es-EC" sz="2700" dirty="0">
                <a:solidFill>
                  <a:srgbClr val="0070C0"/>
                </a:solidFill>
                <a:latin typeface="Calibri" panose="020F0502020204030204" pitchFamily="34" charset="0"/>
              </a:rPr>
              <a:t>que toda persona tiene </a:t>
            </a:r>
            <a:r>
              <a:rPr lang="es-EC" sz="2700" b="1" dirty="0">
                <a:solidFill>
                  <a:srgbClr val="0070C0"/>
                </a:solidFill>
                <a:latin typeface="Calibri" panose="020F0502020204030204" pitchFamily="34" charset="0"/>
              </a:rPr>
              <a:t>derecho a participar </a:t>
            </a:r>
            <a:r>
              <a:rPr lang="es-EC" sz="2700" dirty="0">
                <a:solidFill>
                  <a:srgbClr val="0070C0"/>
                </a:solidFill>
                <a:latin typeface="Calibri" panose="020F0502020204030204" pitchFamily="34" charset="0"/>
              </a:rPr>
              <a:t>en el </a:t>
            </a:r>
            <a:r>
              <a:rPr lang="es-EC" sz="27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gobierno, </a:t>
            </a:r>
            <a:r>
              <a:rPr lang="es-EC" sz="2700" dirty="0">
                <a:solidFill>
                  <a:srgbClr val="0070C0"/>
                </a:solidFill>
                <a:latin typeface="Calibri" panose="020F0502020204030204" pitchFamily="34" charset="0"/>
              </a:rPr>
              <a:t>directamente o por medio de representantes libremente escogidos. </a:t>
            </a:r>
            <a:endParaRPr lang="es-EC" sz="2700" dirty="0" smtClean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C" sz="27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Y </a:t>
            </a:r>
            <a:r>
              <a:rPr lang="es-EC" sz="2700" dirty="0">
                <a:solidFill>
                  <a:srgbClr val="0070C0"/>
                </a:solidFill>
                <a:latin typeface="Calibri" panose="020F0502020204030204" pitchFamily="34" charset="0"/>
              </a:rPr>
              <a:t>en </a:t>
            </a:r>
            <a:r>
              <a:rPr lang="es-EC" sz="27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el Art. 29, que </a:t>
            </a:r>
            <a:r>
              <a:rPr lang="es-EC" sz="2700" dirty="0">
                <a:solidFill>
                  <a:srgbClr val="0070C0"/>
                </a:solidFill>
                <a:latin typeface="Calibri" panose="020F0502020204030204" pitchFamily="34" charset="0"/>
              </a:rPr>
              <a:t>toda persona tiene </a:t>
            </a:r>
            <a:r>
              <a:rPr lang="es-EC" sz="2700" b="1" dirty="0">
                <a:solidFill>
                  <a:srgbClr val="0070C0"/>
                </a:solidFill>
                <a:latin typeface="Calibri" panose="020F0502020204030204" pitchFamily="34" charset="0"/>
              </a:rPr>
              <a:t>deberes respecto a la </a:t>
            </a:r>
            <a:r>
              <a:rPr lang="es-EC" sz="27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comunidad</a:t>
            </a:r>
            <a:r>
              <a:rPr lang="es-EC" sz="2700" b="1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s-EC" sz="27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(…)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s-EC" sz="2700" dirty="0" smtClean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r>
              <a:rPr lang="es-EC" sz="27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La </a:t>
            </a:r>
            <a:r>
              <a:rPr lang="es-EC" sz="2700" b="1" dirty="0">
                <a:solidFill>
                  <a:srgbClr val="0070C0"/>
                </a:solidFill>
                <a:latin typeface="Calibri" panose="020F0502020204030204" pitchFamily="34" charset="0"/>
              </a:rPr>
              <a:t>participación es un </a:t>
            </a:r>
            <a:r>
              <a:rPr lang="es-EC" sz="27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derecho… </a:t>
            </a:r>
            <a:r>
              <a:rPr lang="es-EC" sz="2700" b="1" dirty="0">
                <a:solidFill>
                  <a:srgbClr val="0070C0"/>
                </a:solidFill>
                <a:latin typeface="Calibri" panose="020F0502020204030204" pitchFamily="34" charset="0"/>
              </a:rPr>
              <a:t>con </a:t>
            </a:r>
            <a:r>
              <a:rPr lang="es-EC" sz="27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deberes.</a:t>
            </a:r>
            <a:endParaRPr lang="es-EC" sz="2700" b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17" y="5289888"/>
            <a:ext cx="7672252" cy="97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8132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>
            <a:off x="1120912" y="6600851"/>
            <a:ext cx="6893465" cy="30502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626" y="460322"/>
            <a:ext cx="1106564" cy="40776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 flipH="1">
            <a:off x="1875837" y="608397"/>
            <a:ext cx="6249838" cy="289228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315" y="6345388"/>
            <a:ext cx="979098" cy="51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ángulo 3"/>
          <p:cNvSpPr/>
          <p:nvPr/>
        </p:nvSpPr>
        <p:spPr>
          <a:xfrm>
            <a:off x="870855" y="950291"/>
            <a:ext cx="73935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¿Qué es la Participación Ciudadana?</a:t>
            </a:r>
          </a:p>
        </p:txBody>
      </p:sp>
      <p:sp>
        <p:nvSpPr>
          <p:cNvPr id="9" name="Rectángulo 1"/>
          <p:cNvSpPr/>
          <p:nvPr/>
        </p:nvSpPr>
        <p:spPr>
          <a:xfrm>
            <a:off x="579119" y="1821151"/>
            <a:ext cx="670186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EC" sz="2000" dirty="0">
                <a:solidFill>
                  <a:srgbClr val="0070C0"/>
                </a:solidFill>
                <a:latin typeface="Calibri" panose="020F0502020204030204" pitchFamily="34" charset="0"/>
              </a:rPr>
              <a:t>“La participación se entiende como </a:t>
            </a:r>
            <a:r>
              <a:rPr lang="es-EC" sz="2000" b="1" dirty="0">
                <a:solidFill>
                  <a:srgbClr val="0070C0"/>
                </a:solidFill>
                <a:latin typeface="Calibri" panose="020F0502020204030204" pitchFamily="34" charset="0"/>
              </a:rPr>
              <a:t>posibilidad</a:t>
            </a:r>
            <a:r>
              <a:rPr lang="es-EC" sz="200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s-EC" sz="2000" b="1" dirty="0">
                <a:solidFill>
                  <a:srgbClr val="0070C0"/>
                </a:solidFill>
                <a:latin typeface="Calibri" panose="020F0502020204030204" pitchFamily="34" charset="0"/>
              </a:rPr>
              <a:t>de </a:t>
            </a:r>
            <a:r>
              <a:rPr lang="es-EC" sz="20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co</a:t>
            </a:r>
            <a:r>
              <a:rPr lang="es-EC" sz="2000" b="1" dirty="0">
                <a:solidFill>
                  <a:srgbClr val="0070C0"/>
                </a:solidFill>
                <a:latin typeface="Calibri" panose="020F0502020204030204" pitchFamily="34" charset="0"/>
              </a:rPr>
              <a:t>-administración</a:t>
            </a:r>
            <a:r>
              <a:rPr lang="es-EC" sz="2000" dirty="0">
                <a:solidFill>
                  <a:srgbClr val="0070C0"/>
                </a:solidFill>
                <a:latin typeface="Calibri" panose="020F0502020204030204" pitchFamily="34" charset="0"/>
              </a:rPr>
              <a:t> en la prestación de servicios públicos, </a:t>
            </a:r>
            <a:r>
              <a:rPr lang="es-EC" sz="2000" b="1" dirty="0">
                <a:solidFill>
                  <a:srgbClr val="0070C0"/>
                </a:solidFill>
                <a:latin typeface="Calibri" panose="020F0502020204030204" pitchFamily="34" charset="0"/>
              </a:rPr>
              <a:t>incluyendo </a:t>
            </a:r>
            <a:r>
              <a:rPr lang="es-EC" sz="20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principalmente, </a:t>
            </a:r>
            <a:r>
              <a:rPr lang="es-EC" sz="2000" b="1" dirty="0">
                <a:solidFill>
                  <a:srgbClr val="0070C0"/>
                </a:solidFill>
                <a:latin typeface="Calibri" panose="020F0502020204030204" pitchFamily="34" charset="0"/>
              </a:rPr>
              <a:t>su financiamiento y la socialización de costos</a:t>
            </a:r>
            <a:r>
              <a:rPr lang="es-EC" sz="20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”.</a:t>
            </a:r>
          </a:p>
          <a:p>
            <a:pPr lvl="0" algn="just"/>
            <a:endParaRPr lang="es-EC" sz="20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lvl="0" algn="just"/>
            <a:r>
              <a:rPr lang="es-EC" sz="2000" dirty="0">
                <a:solidFill>
                  <a:srgbClr val="0070C0"/>
                </a:solidFill>
                <a:latin typeface="Calibri" panose="020F0502020204030204" pitchFamily="34" charset="0"/>
              </a:rPr>
              <a:t>“La participación siempre es un asunto que está </a:t>
            </a:r>
            <a:r>
              <a:rPr lang="es-EC" sz="2000" b="1" dirty="0">
                <a:solidFill>
                  <a:srgbClr val="0070C0"/>
                </a:solidFill>
                <a:latin typeface="Calibri" panose="020F0502020204030204" pitchFamily="34" charset="0"/>
              </a:rPr>
              <a:t>relacionado con la conciencia social</a:t>
            </a:r>
            <a:r>
              <a:rPr lang="es-EC" sz="2000" dirty="0">
                <a:solidFill>
                  <a:srgbClr val="0070C0"/>
                </a:solidFill>
                <a:latin typeface="Calibri" panose="020F0502020204030204" pitchFamily="34" charset="0"/>
              </a:rPr>
              <a:t>, con la comprensión de que participar es </a:t>
            </a:r>
            <a:r>
              <a:rPr lang="es-EC" sz="2000" b="1" u="sng" dirty="0">
                <a:solidFill>
                  <a:srgbClr val="0070C0"/>
                </a:solidFill>
                <a:latin typeface="Calibri" panose="020F0502020204030204" pitchFamily="34" charset="0"/>
              </a:rPr>
              <a:t>construir un actor colectivo</a:t>
            </a:r>
            <a:r>
              <a:rPr lang="es-EC" sz="20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”.</a:t>
            </a:r>
          </a:p>
          <a:p>
            <a:pPr lvl="0" algn="just"/>
            <a:endParaRPr lang="es-EC" sz="20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lvl="0" algn="just"/>
            <a:r>
              <a:rPr lang="es-EC" sz="2000" dirty="0">
                <a:solidFill>
                  <a:srgbClr val="0070C0"/>
                </a:solidFill>
                <a:latin typeface="Calibri" panose="020F0502020204030204" pitchFamily="34" charset="0"/>
              </a:rPr>
              <a:t>“La participación </a:t>
            </a:r>
            <a:r>
              <a:rPr lang="es-EC" sz="2000" b="1" dirty="0">
                <a:solidFill>
                  <a:srgbClr val="0070C0"/>
                </a:solidFill>
                <a:latin typeface="Calibri" panose="020F0502020204030204" pitchFamily="34" charset="0"/>
              </a:rPr>
              <a:t>debe ser leída en clave de integralidad</a:t>
            </a:r>
            <a:r>
              <a:rPr lang="es-EC" sz="2000" dirty="0">
                <a:solidFill>
                  <a:srgbClr val="0070C0"/>
                </a:solidFill>
                <a:latin typeface="Calibri" panose="020F0502020204030204" pitchFamily="34" charset="0"/>
              </a:rPr>
              <a:t>, vista desde la entera vida humana, desde </a:t>
            </a:r>
            <a:r>
              <a:rPr lang="es-EC" sz="2000" b="1" dirty="0">
                <a:solidFill>
                  <a:srgbClr val="0070C0"/>
                </a:solidFill>
                <a:latin typeface="Calibri" panose="020F0502020204030204" pitchFamily="34" charset="0"/>
              </a:rPr>
              <a:t>la acción de los agentes que pugnan por convertirse en sujetos</a:t>
            </a:r>
            <a:r>
              <a:rPr lang="es-EC" sz="20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”.</a:t>
            </a:r>
          </a:p>
          <a:p>
            <a:pPr lvl="0" algn="just"/>
            <a:endParaRPr lang="es-EC" sz="20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0" lvl="0" indent="0" algn="just">
              <a:buNone/>
            </a:pPr>
            <a:r>
              <a:rPr lang="es-EC" sz="20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(</a:t>
            </a:r>
            <a:r>
              <a:rPr lang="es-EC" sz="2000" dirty="0">
                <a:solidFill>
                  <a:srgbClr val="0070C0"/>
                </a:solidFill>
                <a:latin typeface="Calibri" panose="020F0502020204030204" pitchFamily="34" charset="0"/>
              </a:rPr>
              <a:t>Ramírez, 2001</a:t>
            </a:r>
            <a:r>
              <a:rPr lang="es-EC" sz="20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)…negrillas y subrayados son míos</a:t>
            </a:r>
            <a:endParaRPr lang="es-EC" sz="2000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670" y="2638575"/>
            <a:ext cx="2157413" cy="370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3571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/>
          <p:cNvSpPr txBox="1"/>
          <p:nvPr/>
        </p:nvSpPr>
        <p:spPr>
          <a:xfrm>
            <a:off x="417260" y="883278"/>
            <a:ext cx="8309499" cy="2923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C" sz="4000" b="1" dirty="0" smtClean="0">
                <a:solidFill>
                  <a:srgbClr val="0070C0"/>
                </a:solidFill>
                <a:latin typeface="Calibri" panose="020F0502020204030204" pitchFamily="34" charset="0"/>
                <a:ea typeface="Century Gothic" panose="020B0502020202020204"/>
                <a:cs typeface="Century Gothic" panose="020B0502020202020204"/>
                <a:sym typeface="Century Gothic" panose="020B0502020202020204"/>
              </a:rPr>
              <a:t>ESCUELA </a:t>
            </a:r>
            <a:r>
              <a:rPr lang="es-EC" sz="4000" b="1" dirty="0">
                <a:solidFill>
                  <a:srgbClr val="0070C0"/>
                </a:solidFill>
                <a:latin typeface="Calibri" panose="020F0502020204030204" pitchFamily="34" charset="0"/>
                <a:ea typeface="Century Gothic" panose="020B0502020202020204"/>
                <a:cs typeface="Century Gothic" panose="020B0502020202020204"/>
                <a:sym typeface="Century Gothic" panose="020B0502020202020204"/>
              </a:rPr>
              <a:t>DE GOBERNABILIDAD</a:t>
            </a:r>
          </a:p>
          <a:p>
            <a:pPr algn="ctr"/>
            <a:r>
              <a:rPr lang="es-EC" sz="4000" b="1" dirty="0">
                <a:solidFill>
                  <a:srgbClr val="0070C0"/>
                </a:solidFill>
                <a:latin typeface="Calibri" panose="020F0502020204030204" pitchFamily="34" charset="0"/>
                <a:sym typeface="Century Gothic" panose="020B0502020202020204"/>
              </a:rPr>
              <a:t>MÓDULO II: </a:t>
            </a:r>
            <a:r>
              <a:rPr lang="es-EC" sz="4000" b="1" dirty="0" smtClean="0">
                <a:solidFill>
                  <a:srgbClr val="0070C0"/>
                </a:solidFill>
                <a:latin typeface="Calibri" panose="020F0502020204030204" pitchFamily="34" charset="0"/>
                <a:sym typeface="Century Gothic" panose="020B0502020202020204"/>
              </a:rPr>
              <a:t> Parte 2</a:t>
            </a:r>
            <a:endParaRPr lang="es-EC" sz="4000" b="1" dirty="0">
              <a:solidFill>
                <a:srgbClr val="0070C0"/>
              </a:solidFill>
              <a:latin typeface="Calibri" panose="020F0502020204030204" pitchFamily="34" charset="0"/>
              <a:sym typeface="Century Gothic" panose="020B0502020202020204"/>
            </a:endParaRPr>
          </a:p>
          <a:p>
            <a:pPr algn="ctr"/>
            <a:endParaRPr lang="es-EC" sz="4000" b="1" dirty="0">
              <a:solidFill>
                <a:srgbClr val="0070C0"/>
              </a:solidFill>
              <a:latin typeface="Calibri" panose="020F0502020204030204" pitchFamily="34" charset="0"/>
              <a:sym typeface="Century Gothic" panose="020B0502020202020204"/>
            </a:endParaRPr>
          </a:p>
          <a:p>
            <a:pPr algn="ctr"/>
            <a:r>
              <a:rPr lang="es-EC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Sistema de Participación </a:t>
            </a:r>
            <a:r>
              <a:rPr lang="es-EC" sz="3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Ciudadana</a:t>
            </a:r>
            <a:r>
              <a:rPr lang="es-EC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… hacia una participación </a:t>
            </a:r>
            <a:r>
              <a:rPr lang="es-EC" sz="3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activa</a:t>
            </a:r>
            <a:endParaRPr sz="4400" dirty="0">
              <a:solidFill>
                <a:srgbClr val="0070C0"/>
              </a:solidFill>
              <a:latin typeface="Calibri" panose="020F0502020204030204" pitchFamily="34" charset="0"/>
              <a:ea typeface="Century Gothic" panose="020B0502020202020204"/>
              <a:cs typeface="Century Gothic" panose="020B0502020202020204"/>
              <a:sym typeface="Century Gothic" panose="020B0502020202020204"/>
            </a:endParaRPr>
          </a:p>
        </p:txBody>
      </p:sp>
      <p:sp>
        <p:nvSpPr>
          <p:cNvPr id="2" name="AutoShape 4" descr="El poder de la participación ciudadana se mide por la capacidad de lograr  cambios en los entornos más próximos”: Educa Oaxaca. - Insurgencia  Magisterial"/>
          <p:cNvSpPr>
            <a:spLocks noChangeAspect="1" noChangeArrowheads="1"/>
          </p:cNvSpPr>
          <p:nvPr/>
        </p:nvSpPr>
        <p:spPr bwMode="auto">
          <a:xfrm>
            <a:off x="155575" y="-746125"/>
            <a:ext cx="29337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567" y="3995717"/>
            <a:ext cx="4046474" cy="2141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" r="16755" b="-179058"/>
          <a:stretch/>
        </p:blipFill>
        <p:spPr>
          <a:xfrm>
            <a:off x="1125276" y="6325797"/>
            <a:ext cx="6893465" cy="305027"/>
          </a:xfrm>
          <a:prstGeom prst="rect">
            <a:avLst/>
          </a:prstGeom>
        </p:spPr>
      </p:pic>
      <p:pic>
        <p:nvPicPr>
          <p:cNvPr id="7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15" y="475509"/>
            <a:ext cx="1106564" cy="40776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" r="16755" b="-179058"/>
          <a:stretch/>
        </p:blipFill>
        <p:spPr>
          <a:xfrm flipH="1">
            <a:off x="1915064" y="594050"/>
            <a:ext cx="6249838" cy="289228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902" y="6050422"/>
            <a:ext cx="979098" cy="51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64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>
            <a:off x="1175313" y="6379858"/>
            <a:ext cx="6893465" cy="30502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21" y="267464"/>
            <a:ext cx="1106564" cy="40776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 flipH="1">
            <a:off x="1915064" y="675232"/>
            <a:ext cx="6249838" cy="289228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902" y="6168031"/>
            <a:ext cx="979098" cy="51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ángulo 3"/>
          <p:cNvSpPr/>
          <p:nvPr/>
        </p:nvSpPr>
        <p:spPr>
          <a:xfrm>
            <a:off x="511121" y="1249199"/>
            <a:ext cx="84138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4400" b="1" dirty="0">
                <a:solidFill>
                  <a:srgbClr val="FF0000"/>
                </a:solidFill>
                <a:latin typeface="Calibri" panose="020F0502020204030204" pitchFamily="34" charset="0"/>
              </a:rPr>
              <a:t>T</a:t>
            </a:r>
            <a:r>
              <a:rPr lang="es-EC" sz="44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ipos de Participación </a:t>
            </a:r>
            <a:r>
              <a:rPr lang="es-EC" sz="4400" b="1" dirty="0">
                <a:solidFill>
                  <a:srgbClr val="FF0000"/>
                </a:solidFill>
                <a:latin typeface="Calibri" panose="020F0502020204030204" pitchFamily="34" charset="0"/>
              </a:rPr>
              <a:t>C</a:t>
            </a:r>
            <a:r>
              <a:rPr lang="es-EC" sz="44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iudadana</a:t>
            </a:r>
            <a:endParaRPr lang="es-EC" sz="44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ectángulo 4"/>
          <p:cNvSpPr/>
          <p:nvPr/>
        </p:nvSpPr>
        <p:spPr>
          <a:xfrm>
            <a:off x="2514539" y="5372103"/>
            <a:ext cx="40612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s-EC" sz="32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vídeo</a:t>
            </a:r>
            <a:endParaRPr lang="es-EC" sz="3200" b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2202" y="2056900"/>
            <a:ext cx="6621054" cy="298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8132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>
            <a:off x="607203" y="6170638"/>
            <a:ext cx="6893465" cy="30502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21" y="267464"/>
            <a:ext cx="1106564" cy="40776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 flipH="1">
            <a:off x="1915064" y="675232"/>
            <a:ext cx="6249838" cy="289228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7868" y="6066267"/>
            <a:ext cx="979098" cy="51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ángulo 3"/>
          <p:cNvSpPr/>
          <p:nvPr/>
        </p:nvSpPr>
        <p:spPr>
          <a:xfrm>
            <a:off x="1269173" y="2462497"/>
            <a:ext cx="20662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200" b="1" dirty="0">
                <a:solidFill>
                  <a:srgbClr val="FF0000"/>
                </a:solidFill>
              </a:rPr>
              <a:t>T</a:t>
            </a:r>
            <a:r>
              <a:rPr lang="es-EC" sz="3200" b="1" dirty="0" smtClean="0">
                <a:solidFill>
                  <a:srgbClr val="FF0000"/>
                </a:solidFill>
              </a:rPr>
              <a:t>écnica de collage</a:t>
            </a:r>
            <a:endParaRPr lang="es-EC" sz="3200" b="1" dirty="0">
              <a:solidFill>
                <a:srgbClr val="FF000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8798" y="1806253"/>
            <a:ext cx="4239070" cy="2882147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792137" y="5514395"/>
            <a:ext cx="81632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US" dirty="0">
                <a:hlinkClick r:id="rId6"/>
              </a:rPr>
              <a:t>http://</a:t>
            </a:r>
            <a:r>
              <a:rPr lang="es-US" dirty="0" smtClean="0">
                <a:hlinkClick r:id="rId6"/>
              </a:rPr>
              <a:t>linoit.com/users/angelorc93/canvases/2%20Participaci%C3%B3n%20Ciudadana</a:t>
            </a:r>
            <a:r>
              <a:rPr lang="es-US" dirty="0" smtClean="0"/>
              <a:t> </a:t>
            </a:r>
            <a:endParaRPr lang="es-US" dirty="0"/>
          </a:p>
        </p:txBody>
      </p:sp>
    </p:spTree>
    <p:extLst>
      <p:ext uri="{BB962C8B-B14F-4D97-AF65-F5344CB8AC3E}">
        <p14:creationId xmlns:p14="http://schemas.microsoft.com/office/powerpoint/2010/main" val="6031372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>
            <a:off x="1064403" y="6218017"/>
            <a:ext cx="6893465" cy="30502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21" y="267464"/>
            <a:ext cx="1106564" cy="40776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 flipH="1">
            <a:off x="1915064" y="466849"/>
            <a:ext cx="6249838" cy="289228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902" y="5973497"/>
            <a:ext cx="979098" cy="51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ángulo 3"/>
          <p:cNvSpPr/>
          <p:nvPr/>
        </p:nvSpPr>
        <p:spPr>
          <a:xfrm>
            <a:off x="979713" y="949884"/>
            <a:ext cx="7393577" cy="721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es-EC" sz="4000" b="1" dirty="0">
                <a:solidFill>
                  <a:srgbClr val="FF0000"/>
                </a:solidFill>
                <a:latin typeface="Calibri" panose="020F0502020204030204" pitchFamily="34" charset="0"/>
                <a:ea typeface="Noto Sans Symbols"/>
                <a:cs typeface="Noto Sans Symbols"/>
              </a:rPr>
              <a:t>Tipos </a:t>
            </a:r>
            <a:r>
              <a:rPr lang="es-EC" sz="4000" b="1" dirty="0" smtClean="0">
                <a:solidFill>
                  <a:srgbClr val="FF0000"/>
                </a:solidFill>
                <a:latin typeface="Calibri" panose="020F0502020204030204" pitchFamily="34" charset="0"/>
                <a:ea typeface="Noto Sans Symbols"/>
                <a:cs typeface="Noto Sans Symbols"/>
              </a:rPr>
              <a:t>de </a:t>
            </a:r>
            <a:r>
              <a:rPr lang="es-EC" sz="4000" b="1" dirty="0">
                <a:solidFill>
                  <a:srgbClr val="FF0000"/>
                </a:solidFill>
                <a:latin typeface="Calibri" panose="020F0502020204030204" pitchFamily="34" charset="0"/>
                <a:ea typeface="Noto Sans Symbols"/>
                <a:cs typeface="Noto Sans Symbols"/>
              </a:rPr>
              <a:t>Participación Ciudadana</a:t>
            </a:r>
          </a:p>
        </p:txBody>
      </p:sp>
      <p:sp>
        <p:nvSpPr>
          <p:cNvPr id="9" name="Rectángulo 4"/>
          <p:cNvSpPr/>
          <p:nvPr/>
        </p:nvSpPr>
        <p:spPr>
          <a:xfrm>
            <a:off x="664853" y="1851124"/>
            <a:ext cx="421494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8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Participación Política</a:t>
            </a:r>
          </a:p>
          <a:p>
            <a:pPr algn="just"/>
            <a:r>
              <a:rPr lang="es-EC" sz="28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Es un elemento esencial de los sistemas democráticos; es toda actividad ciudadana que está dirigida a intervenir en la </a:t>
            </a:r>
            <a:r>
              <a:rPr lang="es-EC" sz="28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designación de gobernantes</a:t>
            </a:r>
            <a:r>
              <a:rPr lang="es-EC" sz="28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.</a:t>
            </a:r>
            <a:endParaRPr lang="es-EC" sz="2800" dirty="0">
              <a:solidFill>
                <a:srgbClr val="0070C0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10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825" y="2518555"/>
            <a:ext cx="3360964" cy="1882140"/>
          </a:xfrm>
          <a:prstGeom prst="rect">
            <a:avLst/>
          </a:prstGeom>
        </p:spPr>
      </p:pic>
      <p:sp>
        <p:nvSpPr>
          <p:cNvPr id="12" name="Rectángulo 7"/>
          <p:cNvSpPr/>
          <p:nvPr/>
        </p:nvSpPr>
        <p:spPr>
          <a:xfrm>
            <a:off x="664853" y="5213774"/>
            <a:ext cx="770843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Linkcografía</a:t>
            </a:r>
            <a:r>
              <a:rPr lang="es-EC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:</a:t>
            </a:r>
            <a:r>
              <a:rPr lang="es-EC" dirty="0" smtClean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s-EC" dirty="0" smtClean="0">
                <a:solidFill>
                  <a:srgbClr val="0070C0"/>
                </a:solidFill>
                <a:latin typeface="Calibri" panose="020F0502020204030204" pitchFamily="34" charset="0"/>
                <a:hlinkClick r:id="rId6"/>
              </a:rPr>
              <a:t>https</a:t>
            </a:r>
            <a:r>
              <a:rPr lang="es-EC" dirty="0">
                <a:solidFill>
                  <a:srgbClr val="0070C0"/>
                </a:solidFill>
                <a:latin typeface="Calibri" panose="020F0502020204030204" pitchFamily="34" charset="0"/>
                <a:hlinkClick r:id="rId6"/>
              </a:rPr>
              <a:t>://www.divulgaciondinamica.es/blog/participacion-ciudadana-definicion-tipos-participacion</a:t>
            </a:r>
            <a:r>
              <a:rPr lang="es-EC" dirty="0" smtClean="0">
                <a:solidFill>
                  <a:srgbClr val="0070C0"/>
                </a:solidFill>
                <a:latin typeface="Calibri" panose="020F0502020204030204" pitchFamily="34" charset="0"/>
                <a:hlinkClick r:id="rId6"/>
              </a:rPr>
              <a:t>/</a:t>
            </a:r>
            <a:endParaRPr lang="es-EC" dirty="0" smtClean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Negrillas son mías</a:t>
            </a:r>
            <a:endParaRPr lang="es-EC" b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5298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>
            <a:off x="971005" y="6436502"/>
            <a:ext cx="6893465" cy="30502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21" y="267464"/>
            <a:ext cx="1106564" cy="40776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 flipH="1">
            <a:off x="1915064" y="675232"/>
            <a:ext cx="6249838" cy="289228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151" y="6174892"/>
            <a:ext cx="1079852" cy="56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ángulo 3"/>
          <p:cNvSpPr/>
          <p:nvPr/>
        </p:nvSpPr>
        <p:spPr>
          <a:xfrm>
            <a:off x="1005123" y="899054"/>
            <a:ext cx="7393577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es-EC" sz="3600" b="1" dirty="0">
                <a:solidFill>
                  <a:srgbClr val="FF0000"/>
                </a:solidFill>
                <a:latin typeface="Calibri" panose="020F0502020204030204" pitchFamily="34" charset="0"/>
                <a:ea typeface="Noto Sans Symbols"/>
                <a:cs typeface="Noto Sans Symbols"/>
              </a:rPr>
              <a:t>Tipos </a:t>
            </a:r>
            <a:r>
              <a:rPr lang="es-EC" sz="3600" b="1" dirty="0" smtClean="0">
                <a:solidFill>
                  <a:srgbClr val="FF0000"/>
                </a:solidFill>
                <a:latin typeface="Calibri" panose="020F0502020204030204" pitchFamily="34" charset="0"/>
                <a:ea typeface="Noto Sans Symbols"/>
                <a:cs typeface="Noto Sans Symbols"/>
              </a:rPr>
              <a:t>de </a:t>
            </a:r>
            <a:r>
              <a:rPr lang="es-EC" sz="3600" b="1" dirty="0">
                <a:solidFill>
                  <a:srgbClr val="FF0000"/>
                </a:solidFill>
                <a:latin typeface="Calibri" panose="020F0502020204030204" pitchFamily="34" charset="0"/>
                <a:ea typeface="Noto Sans Symbols"/>
                <a:cs typeface="Noto Sans Symbols"/>
              </a:rPr>
              <a:t>Participación Ciudadana</a:t>
            </a:r>
          </a:p>
        </p:txBody>
      </p:sp>
      <p:sp>
        <p:nvSpPr>
          <p:cNvPr id="9" name="Rectángulo 5"/>
          <p:cNvSpPr/>
          <p:nvPr/>
        </p:nvSpPr>
        <p:spPr>
          <a:xfrm>
            <a:off x="511121" y="1739526"/>
            <a:ext cx="505810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28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Participación Social</a:t>
            </a:r>
          </a:p>
          <a:p>
            <a:pPr algn="just"/>
            <a:endParaRPr lang="es-EC" sz="20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algn="just"/>
            <a:r>
              <a:rPr lang="es-EC" sz="2000" b="1" dirty="0">
                <a:solidFill>
                  <a:srgbClr val="0070C0"/>
                </a:solidFill>
                <a:latin typeface="Calibri" panose="020F0502020204030204" pitchFamily="34" charset="0"/>
              </a:rPr>
              <a:t>A</a:t>
            </a:r>
            <a:r>
              <a:rPr lang="es-EC" sz="20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grupación </a:t>
            </a:r>
            <a:r>
              <a:rPr lang="es-EC" sz="2000" b="1" dirty="0">
                <a:solidFill>
                  <a:srgbClr val="0070C0"/>
                </a:solidFill>
                <a:latin typeface="Calibri" panose="020F0502020204030204" pitchFamily="34" charset="0"/>
              </a:rPr>
              <a:t>de </a:t>
            </a:r>
            <a:r>
              <a:rPr lang="es-EC" sz="20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personas en </a:t>
            </a:r>
            <a:r>
              <a:rPr lang="es-EC" sz="2000" b="1" dirty="0">
                <a:solidFill>
                  <a:srgbClr val="0070C0"/>
                </a:solidFill>
                <a:latin typeface="Calibri" panose="020F0502020204030204" pitchFamily="34" charset="0"/>
              </a:rPr>
              <a:t>organizaciones de la sociedad civil para la defensa y representación de sus respectivos </a:t>
            </a:r>
            <a:r>
              <a:rPr lang="es-EC" sz="20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intereses.</a:t>
            </a:r>
          </a:p>
          <a:p>
            <a:pPr algn="just"/>
            <a:endParaRPr lang="es-EC" sz="2000" dirty="0" smtClean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algn="just"/>
            <a:r>
              <a:rPr lang="es-EC" sz="20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Articula </a:t>
            </a:r>
            <a:r>
              <a:rPr lang="es-EC" sz="2000" dirty="0">
                <a:solidFill>
                  <a:srgbClr val="0070C0"/>
                </a:solidFill>
                <a:latin typeface="Calibri" panose="020F0502020204030204" pitchFamily="34" charset="0"/>
              </a:rPr>
              <a:t>el tejido social </a:t>
            </a:r>
            <a:r>
              <a:rPr lang="es-EC" sz="20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y genera nuevas </a:t>
            </a:r>
            <a:r>
              <a:rPr lang="es-EC" sz="2000" dirty="0">
                <a:solidFill>
                  <a:srgbClr val="0070C0"/>
                </a:solidFill>
                <a:latin typeface="Calibri" panose="020F0502020204030204" pitchFamily="34" charset="0"/>
              </a:rPr>
              <a:t>formas de participación, sobretodo en la esfera de lo público.</a:t>
            </a:r>
          </a:p>
          <a:p>
            <a:pPr algn="just"/>
            <a:endParaRPr lang="es-EC" sz="2000" dirty="0" smtClean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algn="just"/>
            <a:r>
              <a:rPr lang="es-EC" sz="20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La </a:t>
            </a:r>
            <a:r>
              <a:rPr lang="es-EC" sz="2000" dirty="0">
                <a:solidFill>
                  <a:srgbClr val="0070C0"/>
                </a:solidFill>
                <a:latin typeface="Calibri" panose="020F0502020204030204" pitchFamily="34" charset="0"/>
              </a:rPr>
              <a:t>participación social es uno de los componentes más importantes de la construcción de la democracia </a:t>
            </a:r>
            <a:r>
              <a:rPr lang="es-EC" sz="20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y </a:t>
            </a:r>
            <a:r>
              <a:rPr lang="es-EC" sz="20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asegura </a:t>
            </a:r>
            <a:r>
              <a:rPr lang="es-EC" sz="2000" b="1" dirty="0">
                <a:solidFill>
                  <a:srgbClr val="0070C0"/>
                </a:solidFill>
                <a:latin typeface="Calibri" panose="020F0502020204030204" pitchFamily="34" charset="0"/>
              </a:rPr>
              <a:t>el cumplimiento de otros derechos</a:t>
            </a:r>
            <a:r>
              <a:rPr lang="es-EC" sz="2000" dirty="0">
                <a:solidFill>
                  <a:srgbClr val="0070C0"/>
                </a:solidFill>
                <a:latin typeface="Calibri" panose="020F0502020204030204" pitchFamily="34" charset="0"/>
              </a:rPr>
              <a:t>.</a:t>
            </a:r>
            <a:endParaRPr lang="es-EC" sz="2000" dirty="0">
              <a:solidFill>
                <a:srgbClr val="0070C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0" name="Rectángulo 1"/>
          <p:cNvSpPr/>
          <p:nvPr/>
        </p:nvSpPr>
        <p:spPr>
          <a:xfrm>
            <a:off x="66847" y="6560641"/>
            <a:ext cx="851257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1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Linkcografía</a:t>
            </a:r>
            <a:r>
              <a:rPr lang="es-EC" sz="1100" b="1" dirty="0">
                <a:solidFill>
                  <a:srgbClr val="0070C0"/>
                </a:solidFill>
                <a:latin typeface="Calibri" panose="020F0502020204030204" pitchFamily="34" charset="0"/>
              </a:rPr>
              <a:t>: </a:t>
            </a:r>
            <a:r>
              <a:rPr lang="es-EC" sz="1100" dirty="0">
                <a:solidFill>
                  <a:srgbClr val="0070C0"/>
                </a:solidFill>
                <a:latin typeface="Calibri" panose="020F0502020204030204" pitchFamily="34" charset="0"/>
                <a:hlinkClick r:id="rId5"/>
              </a:rPr>
              <a:t>https://www.divulgaciondinamica.es/blog/participacion-ciudadana-definicion-tipos-participacion</a:t>
            </a:r>
            <a:r>
              <a:rPr lang="es-EC" sz="1100" dirty="0" smtClean="0">
                <a:latin typeface="Calibri" panose="020F0502020204030204" pitchFamily="34" charset="0"/>
                <a:hlinkClick r:id="rId5"/>
              </a:rPr>
              <a:t>/</a:t>
            </a:r>
            <a:endParaRPr lang="es-EC" sz="1100" dirty="0" smtClean="0">
              <a:latin typeface="Calibri" panose="020F0502020204030204" pitchFamily="34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049" y="1823038"/>
            <a:ext cx="2845368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049" y="3495376"/>
            <a:ext cx="2845368" cy="238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17021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>
            <a:off x="365470" y="6435985"/>
            <a:ext cx="6893465" cy="30502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470" y="246944"/>
            <a:ext cx="1106564" cy="40776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 flipH="1">
            <a:off x="1886093" y="386004"/>
            <a:ext cx="6249838" cy="289228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625" y="6026907"/>
            <a:ext cx="1265924" cy="664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ángulo 3"/>
          <p:cNvSpPr/>
          <p:nvPr/>
        </p:nvSpPr>
        <p:spPr>
          <a:xfrm>
            <a:off x="989090" y="670327"/>
            <a:ext cx="7393577" cy="721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es-EC" sz="4000" b="1" dirty="0">
                <a:solidFill>
                  <a:srgbClr val="FF0000"/>
                </a:solidFill>
                <a:latin typeface="Calibri" panose="020F0502020204030204" pitchFamily="34" charset="0"/>
                <a:ea typeface="Noto Sans Symbols"/>
                <a:cs typeface="Noto Sans Symbols"/>
              </a:rPr>
              <a:t>Tipos </a:t>
            </a:r>
            <a:r>
              <a:rPr lang="es-EC" sz="4000" b="1" dirty="0" smtClean="0">
                <a:solidFill>
                  <a:srgbClr val="FF0000"/>
                </a:solidFill>
                <a:latin typeface="Calibri" panose="020F0502020204030204" pitchFamily="34" charset="0"/>
                <a:ea typeface="Noto Sans Symbols"/>
                <a:cs typeface="Noto Sans Symbols"/>
              </a:rPr>
              <a:t>de </a:t>
            </a:r>
            <a:r>
              <a:rPr lang="es-EC" sz="4000" b="1" dirty="0">
                <a:solidFill>
                  <a:srgbClr val="FF0000"/>
                </a:solidFill>
                <a:latin typeface="Calibri" panose="020F0502020204030204" pitchFamily="34" charset="0"/>
                <a:ea typeface="Noto Sans Symbols"/>
                <a:cs typeface="Noto Sans Symbols"/>
              </a:rPr>
              <a:t>Participación Ciudadana</a:t>
            </a:r>
          </a:p>
        </p:txBody>
      </p:sp>
      <p:sp>
        <p:nvSpPr>
          <p:cNvPr id="9" name="Rectángulo 5"/>
          <p:cNvSpPr/>
          <p:nvPr/>
        </p:nvSpPr>
        <p:spPr>
          <a:xfrm>
            <a:off x="553757" y="1440206"/>
            <a:ext cx="565048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8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Participación Comunitaria</a:t>
            </a:r>
          </a:p>
          <a:p>
            <a:endParaRPr lang="es-EC" sz="2400" b="1" dirty="0">
              <a:latin typeface="Calibri" panose="020F0502020204030204" pitchFamily="34" charset="0"/>
            </a:endParaRPr>
          </a:p>
          <a:p>
            <a:pPr algn="just"/>
            <a:r>
              <a:rPr lang="es-EC" sz="24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“Busca el </a:t>
            </a:r>
            <a:r>
              <a:rPr lang="es-EC" sz="2400" dirty="0">
                <a:solidFill>
                  <a:srgbClr val="0070C0"/>
                </a:solidFill>
                <a:latin typeface="Calibri" panose="020F0502020204030204" pitchFamily="34" charset="0"/>
              </a:rPr>
              <a:t>desarrollo comunitario de un sector o un grupo comunitario y </a:t>
            </a:r>
            <a:r>
              <a:rPr lang="es-EC" sz="24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el </a:t>
            </a:r>
            <a:r>
              <a:rPr lang="es-EC" sz="2400" dirty="0">
                <a:solidFill>
                  <a:srgbClr val="0070C0"/>
                </a:solidFill>
                <a:latin typeface="Calibri" panose="020F0502020204030204" pitchFamily="34" charset="0"/>
              </a:rPr>
              <a:t>mejoramiento de las condiciones de vida en la comunidad</a:t>
            </a:r>
            <a:r>
              <a:rPr lang="es-EC" sz="24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.</a:t>
            </a:r>
          </a:p>
          <a:p>
            <a:pPr algn="just"/>
            <a:r>
              <a:rPr lang="es-EC" sz="24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Los </a:t>
            </a:r>
            <a:r>
              <a:rPr lang="es-EC" sz="2400" b="1" dirty="0">
                <a:solidFill>
                  <a:srgbClr val="0070C0"/>
                </a:solidFill>
                <a:latin typeface="Calibri" panose="020F0502020204030204" pitchFamily="34" charset="0"/>
              </a:rPr>
              <a:t>problemas de la comunidad </a:t>
            </a:r>
            <a:r>
              <a:rPr lang="es-EC" sz="24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son resueltos </a:t>
            </a:r>
            <a:r>
              <a:rPr lang="es-EC" sz="2400" b="1" dirty="0">
                <a:solidFill>
                  <a:srgbClr val="0070C0"/>
                </a:solidFill>
                <a:latin typeface="Calibri" panose="020F0502020204030204" pitchFamily="34" charset="0"/>
              </a:rPr>
              <a:t>de manera </a:t>
            </a:r>
            <a:r>
              <a:rPr lang="es-EC" sz="24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endógena y las </a:t>
            </a:r>
            <a:r>
              <a:rPr lang="es-EC" sz="2400" b="1" dirty="0">
                <a:solidFill>
                  <a:srgbClr val="0070C0"/>
                </a:solidFill>
                <a:latin typeface="Calibri" panose="020F0502020204030204" pitchFamily="34" charset="0"/>
              </a:rPr>
              <a:t>soluciones se ajustan a su entorno porque surgen del consenso de sus </a:t>
            </a:r>
            <a:r>
              <a:rPr lang="es-EC" sz="24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miembros”</a:t>
            </a:r>
            <a:r>
              <a:rPr lang="es-EC" sz="24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.</a:t>
            </a:r>
          </a:p>
          <a:p>
            <a:pPr algn="just"/>
            <a:r>
              <a:rPr lang="es-EC" sz="24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Permite la sostenibilidad en el tiempo. </a:t>
            </a:r>
          </a:p>
          <a:p>
            <a:pPr algn="just"/>
            <a:r>
              <a:rPr lang="es-EC" dirty="0" smtClean="0">
                <a:solidFill>
                  <a:srgbClr val="0070C0"/>
                </a:solidFill>
                <a:latin typeface="Calibri" panose="020F0502020204030204" pitchFamily="34" charset="0"/>
              </a:rPr>
              <a:t>(Texto mío)</a:t>
            </a:r>
            <a:endParaRPr lang="es-EC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ectángulo 1"/>
          <p:cNvSpPr/>
          <p:nvPr/>
        </p:nvSpPr>
        <p:spPr>
          <a:xfrm>
            <a:off x="553757" y="6058742"/>
            <a:ext cx="638909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0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Linkcografía</a:t>
            </a:r>
            <a:r>
              <a:rPr lang="es-EC" sz="1000" b="1" dirty="0">
                <a:solidFill>
                  <a:srgbClr val="0070C0"/>
                </a:solidFill>
                <a:latin typeface="Calibri" panose="020F0502020204030204" pitchFamily="34" charset="0"/>
              </a:rPr>
              <a:t>: </a:t>
            </a:r>
            <a:r>
              <a:rPr lang="es-EC" sz="1000" dirty="0">
                <a:solidFill>
                  <a:srgbClr val="0070C0"/>
                </a:solidFill>
                <a:latin typeface="Calibri" panose="020F0502020204030204" pitchFamily="34" charset="0"/>
                <a:hlinkClick r:id="rId5"/>
              </a:rPr>
              <a:t>https://www.divulgaciondinamica.es/blog/participacion-ciudadana-definicion-tipos-participacion</a:t>
            </a:r>
            <a:r>
              <a:rPr lang="es-EC" sz="1000" dirty="0" smtClean="0">
                <a:latin typeface="Calibri" panose="020F0502020204030204" pitchFamily="34" charset="0"/>
                <a:hlinkClick r:id="rId5"/>
              </a:rPr>
              <a:t>/</a:t>
            </a:r>
            <a:endParaRPr lang="es-EC" sz="1000" dirty="0" smtClean="0">
              <a:latin typeface="Calibri" panose="020F0502020204030204" pitchFamily="34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246" y="1689959"/>
            <a:ext cx="2466975" cy="1853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246" y="3974103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17021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>
            <a:off x="954865" y="6322196"/>
            <a:ext cx="6893465" cy="30502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470" y="246944"/>
            <a:ext cx="1106564" cy="40776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 flipH="1">
            <a:off x="1886093" y="386004"/>
            <a:ext cx="6249838" cy="289228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453" y="6113455"/>
            <a:ext cx="979098" cy="51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ángulo 5"/>
          <p:cNvSpPr/>
          <p:nvPr/>
        </p:nvSpPr>
        <p:spPr>
          <a:xfrm>
            <a:off x="1167200" y="773089"/>
            <a:ext cx="3614153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34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Hacia una participación activa en un marco de derechos y corresponsabilidad ciudadana…</a:t>
            </a:r>
          </a:p>
          <a:p>
            <a:endParaRPr lang="es-EC" sz="3400" b="1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r>
              <a:rPr lang="es-EC" sz="34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¡Un ejemplo vivo de gobernanza!</a:t>
            </a:r>
            <a:endParaRPr lang="es-EC" sz="34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5709" y="3714790"/>
            <a:ext cx="3339884" cy="238477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6579" y="773089"/>
            <a:ext cx="3339883" cy="230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8116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>
            <a:off x="680206" y="6288157"/>
            <a:ext cx="6893465" cy="30502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51" y="367645"/>
            <a:ext cx="1106564" cy="40776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 flipH="1">
            <a:off x="2342875" y="492336"/>
            <a:ext cx="6249838" cy="289228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985" y="5995241"/>
            <a:ext cx="1116431" cy="585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ángulo 3"/>
          <p:cNvSpPr/>
          <p:nvPr/>
        </p:nvSpPr>
        <p:spPr>
          <a:xfrm>
            <a:off x="-522461" y="823312"/>
            <a:ext cx="100671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800" b="1" dirty="0" smtClean="0">
                <a:solidFill>
                  <a:srgbClr val="FF0000"/>
                </a:solidFill>
              </a:rPr>
              <a:t>Tarea 1: ¿Cómo puedo </a:t>
            </a:r>
            <a:r>
              <a:rPr lang="es-EC" sz="2800" b="1" dirty="0">
                <a:solidFill>
                  <a:srgbClr val="FF0000"/>
                </a:solidFill>
              </a:rPr>
              <a:t>p</a:t>
            </a:r>
            <a:r>
              <a:rPr lang="es-EC" sz="2800" b="1" dirty="0" smtClean="0">
                <a:solidFill>
                  <a:srgbClr val="FF0000"/>
                </a:solidFill>
              </a:rPr>
              <a:t>articipar </a:t>
            </a:r>
            <a:r>
              <a:rPr lang="es-EC" sz="2800" b="1" dirty="0">
                <a:solidFill>
                  <a:srgbClr val="FF0000"/>
                </a:solidFill>
              </a:rPr>
              <a:t>a</a:t>
            </a:r>
            <a:r>
              <a:rPr lang="es-EC" sz="2800" b="1" dirty="0" smtClean="0">
                <a:solidFill>
                  <a:srgbClr val="FF0000"/>
                </a:solidFill>
              </a:rPr>
              <a:t>ctivamente </a:t>
            </a:r>
          </a:p>
          <a:p>
            <a:r>
              <a:rPr lang="es-EC" sz="2800" b="1" dirty="0" smtClean="0">
                <a:solidFill>
                  <a:srgbClr val="FF0000"/>
                </a:solidFill>
              </a:rPr>
              <a:t>                          en el Distrito Metropolitano de Quito?</a:t>
            </a:r>
            <a:endParaRPr lang="es-EC" sz="2800" dirty="0">
              <a:solidFill>
                <a:srgbClr val="FF000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2081" y="2363827"/>
            <a:ext cx="2403597" cy="240359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0196" y="1978431"/>
            <a:ext cx="2266950" cy="201930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951" y="1849997"/>
            <a:ext cx="2869613" cy="224824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008823" y="4846000"/>
            <a:ext cx="55648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C" sz="3000" b="1" dirty="0" smtClean="0">
                <a:solidFill>
                  <a:srgbClr val="0070C0"/>
                </a:solidFill>
              </a:rPr>
              <a:t>Plazo de entrega hasta el martes 17 de noviembre 2020</a:t>
            </a:r>
            <a:endParaRPr lang="es-EC" sz="3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5900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2 Rectángulo"/>
          <p:cNvSpPr>
            <a:spLocks noChangeArrowheads="1"/>
          </p:cNvSpPr>
          <p:nvPr/>
        </p:nvSpPr>
        <p:spPr bwMode="auto">
          <a:xfrm>
            <a:off x="2214564" y="1768079"/>
            <a:ext cx="507206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buClrTx/>
              <a:buFontTx/>
              <a:buNone/>
            </a:pPr>
            <a:r>
              <a:rPr lang="es-EC" altLang="es-MX" sz="3300" b="1" kern="1200" dirty="0">
                <a:solidFill>
                  <a:prstClr val="white"/>
                </a:solidFill>
                <a:cs typeface="+mn-cs"/>
              </a:rPr>
              <a:t>¡Muchas Gracias!</a:t>
            </a:r>
          </a:p>
          <a:p>
            <a:pPr algn="ctr">
              <a:buClrTx/>
              <a:buFontTx/>
              <a:buNone/>
            </a:pPr>
            <a:r>
              <a:rPr lang="es-EC" altLang="es-MX" sz="3300" b="1" kern="1200" dirty="0" err="1">
                <a:solidFill>
                  <a:prstClr val="white"/>
                </a:solidFill>
                <a:cs typeface="+mn-cs"/>
              </a:rPr>
              <a:t>Yupaychani</a:t>
            </a:r>
            <a:endParaRPr lang="es-EC" altLang="es-MX" sz="3300" b="1" kern="1200" dirty="0">
              <a:solidFill>
                <a:prstClr val="white"/>
              </a:solidFill>
              <a:cs typeface="+mn-cs"/>
            </a:endParaRPr>
          </a:p>
        </p:txBody>
      </p:sp>
      <p:pic>
        <p:nvPicPr>
          <p:cNvPr id="10242" name="Picture 2" descr="C:\Users\USER\AppData\Local\Microsoft\Windows\Temporary Internet Files\Content.Outlook\QSMP9V25\20201024_0658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6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4200258" y="515856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sz="4800" dirty="0" smtClean="0">
                <a:solidFill>
                  <a:srgbClr val="FFFF00"/>
                </a:solidFill>
                <a:latin typeface="Calibri" panose="020F0502020204030204" pitchFamily="34" charset="0"/>
              </a:rPr>
              <a:t>¡Muchas Gracias!</a:t>
            </a:r>
          </a:p>
          <a:p>
            <a:r>
              <a:rPr lang="es-EC" sz="4800" dirty="0" err="1" smtClean="0">
                <a:solidFill>
                  <a:srgbClr val="FFFF00"/>
                </a:solidFill>
                <a:latin typeface="Calibri" panose="020F0502020204030204" pitchFamily="34" charset="0"/>
              </a:rPr>
              <a:t>Yupaychani</a:t>
            </a:r>
            <a:endParaRPr lang="es-EC" sz="4800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4937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/>
          <p:cNvSpPr txBox="1"/>
          <p:nvPr/>
        </p:nvSpPr>
        <p:spPr>
          <a:xfrm>
            <a:off x="611515" y="1234256"/>
            <a:ext cx="830949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C" sz="3200" b="1" dirty="0" smtClean="0">
                <a:solidFill>
                  <a:srgbClr val="0070C0"/>
                </a:solidFill>
                <a:latin typeface="Calibri" panose="020F0502020204030204" pitchFamily="34" charset="0"/>
                <a:ea typeface="Century Gothic" panose="020B0502020202020204"/>
                <a:cs typeface="Century Gothic" panose="020B0502020202020204"/>
                <a:sym typeface="Century Gothic" panose="020B0502020202020204"/>
              </a:rPr>
              <a:t>PERSONAS FACILITADORAS</a:t>
            </a:r>
            <a:endParaRPr lang="es-EC" sz="3200" b="1" dirty="0">
              <a:solidFill>
                <a:srgbClr val="0070C0"/>
              </a:solidFill>
              <a:latin typeface="Calibri" panose="020F0502020204030204" pitchFamily="34" charset="0"/>
              <a:sym typeface="Century Gothic" panose="020B0502020202020204"/>
            </a:endParaRPr>
          </a:p>
        </p:txBody>
      </p:sp>
      <p:sp>
        <p:nvSpPr>
          <p:cNvPr id="2" name="AutoShape 4" descr="El poder de la participación ciudadana se mide por la capacidad de lograr  cambios en los entornos más próximos”: Educa Oaxaca. - Insurgencia  Magisterial"/>
          <p:cNvSpPr>
            <a:spLocks noChangeAspect="1" noChangeArrowheads="1"/>
          </p:cNvSpPr>
          <p:nvPr/>
        </p:nvSpPr>
        <p:spPr bwMode="auto">
          <a:xfrm>
            <a:off x="155575" y="-746125"/>
            <a:ext cx="29337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" r="16755" b="-179058"/>
          <a:stretch/>
        </p:blipFill>
        <p:spPr>
          <a:xfrm>
            <a:off x="1125276" y="6325797"/>
            <a:ext cx="6893465" cy="305027"/>
          </a:xfrm>
          <a:prstGeom prst="rect">
            <a:avLst/>
          </a:prstGeom>
        </p:spPr>
      </p:pic>
      <p:pic>
        <p:nvPicPr>
          <p:cNvPr id="7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15" y="475509"/>
            <a:ext cx="1106564" cy="40776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" r="16755" b="-179058"/>
          <a:stretch/>
        </p:blipFill>
        <p:spPr>
          <a:xfrm flipH="1">
            <a:off x="1915064" y="594050"/>
            <a:ext cx="6249838" cy="289228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902" y="6050422"/>
            <a:ext cx="979098" cy="51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2678" y="2237273"/>
            <a:ext cx="1484772" cy="2149792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673044" y="4709970"/>
            <a:ext cx="266046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C" sz="1600" b="1" dirty="0" smtClean="0">
                <a:solidFill>
                  <a:srgbClr val="0070C0"/>
                </a:solidFill>
                <a:latin typeface="Calibri" panose="020F0502020204030204" pitchFamily="34" charset="0"/>
                <a:ea typeface="Century Gothic" panose="020B0502020202020204"/>
                <a:cs typeface="Century Gothic" panose="020B0502020202020204"/>
                <a:sym typeface="Century Gothic" panose="020B0502020202020204"/>
              </a:rPr>
              <a:t>Kléver Albán</a:t>
            </a:r>
          </a:p>
          <a:p>
            <a:pPr lvl="0" algn="ctr"/>
            <a:r>
              <a:rPr lang="es-EC" sz="1600" b="1" dirty="0" smtClean="0">
                <a:solidFill>
                  <a:srgbClr val="0070C0"/>
                </a:solidFill>
                <a:latin typeface="Calibri" panose="020F0502020204030204" pitchFamily="34" charset="0"/>
                <a:sym typeface="Century Gothic" panose="020B0502020202020204"/>
              </a:rPr>
              <a:t>Sociólogo</a:t>
            </a:r>
          </a:p>
          <a:p>
            <a:pPr lvl="0" algn="ctr"/>
            <a:r>
              <a:rPr lang="es-EC" sz="1600" b="1" dirty="0" smtClean="0">
                <a:solidFill>
                  <a:srgbClr val="0070C0"/>
                </a:solidFill>
                <a:latin typeface="Calibri" panose="020F0502020204030204" pitchFamily="34" charset="0"/>
                <a:sym typeface="Century Gothic" panose="020B0502020202020204"/>
              </a:rPr>
              <a:t>Experto en </a:t>
            </a:r>
          </a:p>
          <a:p>
            <a:pPr lvl="0" algn="ctr"/>
            <a:r>
              <a:rPr lang="es-EC" sz="1600" b="1" dirty="0" smtClean="0">
                <a:solidFill>
                  <a:srgbClr val="0070C0"/>
                </a:solidFill>
                <a:latin typeface="Calibri" panose="020F0502020204030204" pitchFamily="34" charset="0"/>
                <a:sym typeface="Century Gothic" panose="020B0502020202020204"/>
              </a:rPr>
              <a:t>Desarrollo Local y Territorio</a:t>
            </a:r>
            <a:endParaRPr lang="es-EC" sz="1600" b="1" dirty="0">
              <a:solidFill>
                <a:srgbClr val="0070C0"/>
              </a:solidFill>
              <a:latin typeface="Calibri" panose="020F0502020204030204" pitchFamily="34" charset="0"/>
              <a:sym typeface="Century Gothic" panose="020B0502020202020204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649" y="2237272"/>
            <a:ext cx="1475092" cy="2150597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5993982" y="4703900"/>
            <a:ext cx="266046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C" sz="1600" b="1" dirty="0">
                <a:solidFill>
                  <a:srgbClr val="0070C0"/>
                </a:solidFill>
                <a:latin typeface="Calibri" panose="020F0502020204030204" pitchFamily="34" charset="0"/>
                <a:ea typeface="Century Gothic" panose="020B0502020202020204"/>
                <a:cs typeface="Century Gothic" panose="020B0502020202020204"/>
                <a:sym typeface="Century Gothic" panose="020B0502020202020204"/>
              </a:rPr>
              <a:t>Javier </a:t>
            </a:r>
            <a:r>
              <a:rPr lang="es-EC" sz="1600" b="1" dirty="0" smtClean="0">
                <a:solidFill>
                  <a:srgbClr val="0070C0"/>
                </a:solidFill>
                <a:latin typeface="Calibri" panose="020F0502020204030204" pitchFamily="34" charset="0"/>
                <a:ea typeface="Century Gothic" panose="020B0502020202020204"/>
                <a:cs typeface="Century Gothic" panose="020B0502020202020204"/>
                <a:sym typeface="Century Gothic" panose="020B0502020202020204"/>
              </a:rPr>
              <a:t>Chicaiza</a:t>
            </a:r>
          </a:p>
          <a:p>
            <a:pPr lvl="0" algn="ctr"/>
            <a:r>
              <a:rPr lang="es-EC" sz="1600" b="1" dirty="0" smtClean="0">
                <a:solidFill>
                  <a:srgbClr val="0070C0"/>
                </a:solidFill>
                <a:latin typeface="Calibri" panose="020F0502020204030204" pitchFamily="34" charset="0"/>
                <a:ea typeface="Century Gothic" panose="020B0502020202020204"/>
                <a:cs typeface="Century Gothic" panose="020B0502020202020204"/>
                <a:sym typeface="Century Gothic" panose="020B0502020202020204"/>
              </a:rPr>
              <a:t>Ingeniero</a:t>
            </a:r>
            <a:r>
              <a:rPr lang="es-EC" sz="1600" b="1" dirty="0">
                <a:solidFill>
                  <a:srgbClr val="0070C0"/>
                </a:solidFill>
                <a:latin typeface="Calibri" panose="020F0502020204030204" pitchFamily="34" charset="0"/>
                <a:ea typeface="Century Gothic" panose="020B0502020202020204"/>
                <a:cs typeface="Century Gothic" panose="020B0502020202020204"/>
                <a:sym typeface="Century Gothic" panose="020B0502020202020204"/>
              </a:rPr>
              <a:t>, Planificador y Gestor de la Participación Ciudadana</a:t>
            </a:r>
            <a:endParaRPr lang="es-EC" sz="1600" b="1" dirty="0">
              <a:solidFill>
                <a:srgbClr val="0070C0"/>
              </a:solidFill>
              <a:latin typeface="Calibri" panose="020F0502020204030204" pitchFamily="34" charset="0"/>
              <a:sym typeface="Century Gothic" panose="020B0502020202020204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161" y="2259387"/>
            <a:ext cx="1629824" cy="2173099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3333513" y="4709970"/>
            <a:ext cx="266046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C" sz="1600" b="1" dirty="0" smtClean="0">
                <a:solidFill>
                  <a:srgbClr val="0070C0"/>
                </a:solidFill>
                <a:latin typeface="Calibri" panose="020F0502020204030204" pitchFamily="34" charset="0"/>
                <a:ea typeface="Century Gothic" panose="020B0502020202020204"/>
                <a:cs typeface="Century Gothic" panose="020B0502020202020204"/>
                <a:sym typeface="Century Gothic" panose="020B0502020202020204"/>
              </a:rPr>
              <a:t>Lucía Chugá</a:t>
            </a:r>
          </a:p>
          <a:p>
            <a:pPr lvl="0" algn="ctr"/>
            <a:r>
              <a:rPr lang="es-EC" sz="1600" b="1" dirty="0" smtClean="0">
                <a:solidFill>
                  <a:srgbClr val="0070C0"/>
                </a:solidFill>
                <a:latin typeface="Calibri" panose="020F0502020204030204" pitchFamily="34" charset="0"/>
                <a:ea typeface="Century Gothic" panose="020B0502020202020204"/>
                <a:cs typeface="Century Gothic" panose="020B0502020202020204"/>
                <a:sym typeface="Century Gothic" panose="020B0502020202020204"/>
              </a:rPr>
              <a:t>Psicóloga </a:t>
            </a:r>
            <a:r>
              <a:rPr lang="es-EC" sz="1600" b="1" dirty="0">
                <a:solidFill>
                  <a:srgbClr val="0070C0"/>
                </a:solidFill>
                <a:latin typeface="Calibri" panose="020F0502020204030204" pitchFamily="34" charset="0"/>
                <a:ea typeface="Century Gothic" panose="020B0502020202020204"/>
                <a:cs typeface="Century Gothic" panose="020B0502020202020204"/>
                <a:sym typeface="Century Gothic" panose="020B0502020202020204"/>
              </a:rPr>
              <a:t>en </a:t>
            </a:r>
            <a:r>
              <a:rPr lang="es-EC" sz="1600" b="1" dirty="0" smtClean="0">
                <a:solidFill>
                  <a:srgbClr val="0070C0"/>
                </a:solidFill>
                <a:latin typeface="Calibri" panose="020F0502020204030204" pitchFamily="34" charset="0"/>
                <a:ea typeface="Century Gothic" panose="020B0502020202020204"/>
                <a:cs typeface="Century Gothic" panose="020B0502020202020204"/>
                <a:sym typeface="Century Gothic" panose="020B0502020202020204"/>
              </a:rPr>
              <a:t>Adolescentes</a:t>
            </a:r>
          </a:p>
          <a:p>
            <a:pPr lvl="0" algn="ctr"/>
            <a:r>
              <a:rPr lang="es-EC" sz="1600" b="1" dirty="0" smtClean="0">
                <a:solidFill>
                  <a:srgbClr val="0070C0"/>
                </a:solidFill>
                <a:latin typeface="Calibri" panose="020F0502020204030204" pitchFamily="34" charset="0"/>
                <a:sym typeface="Century Gothic" panose="020B0502020202020204"/>
              </a:rPr>
              <a:t>Especialista en Gestión y Desarrollo </a:t>
            </a:r>
            <a:r>
              <a:rPr lang="es-EC" sz="1600" b="1" dirty="0">
                <a:solidFill>
                  <a:srgbClr val="0070C0"/>
                </a:solidFill>
                <a:latin typeface="Calibri" panose="020F0502020204030204" pitchFamily="34" charset="0"/>
                <a:sym typeface="Century Gothic" panose="020B0502020202020204"/>
              </a:rPr>
              <a:t>L</a:t>
            </a:r>
            <a:r>
              <a:rPr lang="es-EC" sz="1600" b="1" dirty="0" smtClean="0">
                <a:solidFill>
                  <a:srgbClr val="0070C0"/>
                </a:solidFill>
                <a:latin typeface="Calibri" panose="020F0502020204030204" pitchFamily="34" charset="0"/>
                <a:sym typeface="Century Gothic" panose="020B0502020202020204"/>
              </a:rPr>
              <a:t>ocal </a:t>
            </a:r>
            <a:endParaRPr lang="es-EC" sz="1600" b="1" dirty="0">
              <a:solidFill>
                <a:srgbClr val="0070C0"/>
              </a:solidFill>
              <a:latin typeface="Calibri" panose="020F0502020204030204" pitchFamily="34" charset="0"/>
              <a:sym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6282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/>
          <p:cNvSpPr txBox="1"/>
          <p:nvPr/>
        </p:nvSpPr>
        <p:spPr>
          <a:xfrm>
            <a:off x="417260" y="883278"/>
            <a:ext cx="830949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C" sz="3200" b="1" dirty="0" smtClean="0">
                <a:solidFill>
                  <a:srgbClr val="0070C0"/>
                </a:solidFill>
                <a:latin typeface="Calibri" panose="020F0502020204030204" pitchFamily="34" charset="0"/>
                <a:ea typeface="Century Gothic" panose="020B0502020202020204"/>
                <a:cs typeface="Century Gothic" panose="020B0502020202020204"/>
                <a:sym typeface="Century Gothic" panose="020B0502020202020204"/>
              </a:rPr>
              <a:t>CONTENIDOS MÓDULO II</a:t>
            </a:r>
            <a:endParaRPr lang="es-EC" sz="3200" b="1" dirty="0">
              <a:solidFill>
                <a:srgbClr val="0070C0"/>
              </a:solidFill>
              <a:latin typeface="Calibri" panose="020F0502020204030204" pitchFamily="34" charset="0"/>
              <a:sym typeface="Century Gothic" panose="020B0502020202020204"/>
            </a:endParaRPr>
          </a:p>
        </p:txBody>
      </p:sp>
      <p:sp>
        <p:nvSpPr>
          <p:cNvPr id="2" name="AutoShape 4" descr="El poder de la participación ciudadana se mide por la capacidad de lograr  cambios en los entornos más próximos”: Educa Oaxaca. - Insurgencia  Magisterial"/>
          <p:cNvSpPr>
            <a:spLocks noChangeAspect="1" noChangeArrowheads="1"/>
          </p:cNvSpPr>
          <p:nvPr/>
        </p:nvSpPr>
        <p:spPr bwMode="auto">
          <a:xfrm>
            <a:off x="155575" y="-746125"/>
            <a:ext cx="29337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" r="16755" b="-179058"/>
          <a:stretch/>
        </p:blipFill>
        <p:spPr>
          <a:xfrm>
            <a:off x="1125276" y="6325797"/>
            <a:ext cx="6893465" cy="305027"/>
          </a:xfrm>
          <a:prstGeom prst="rect">
            <a:avLst/>
          </a:prstGeom>
        </p:spPr>
      </p:pic>
      <p:pic>
        <p:nvPicPr>
          <p:cNvPr id="7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15" y="475509"/>
            <a:ext cx="1106564" cy="40776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" r="16755" b="-179058"/>
          <a:stretch/>
        </p:blipFill>
        <p:spPr>
          <a:xfrm flipH="1">
            <a:off x="1915064" y="594050"/>
            <a:ext cx="6249838" cy="289228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902" y="6050422"/>
            <a:ext cx="979098" cy="51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731519" y="1591124"/>
            <a:ext cx="7724503" cy="4454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C" sz="20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ENFOQUES: </a:t>
            </a:r>
            <a:r>
              <a:rPr lang="es-EC" sz="20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Noto Sans Symbols"/>
                <a:cs typeface="Noto Sans Symbols"/>
              </a:rPr>
              <a:t>de </a:t>
            </a:r>
            <a:r>
              <a:rPr lang="es-EC" sz="20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Noto Sans Symbols"/>
                <a:cs typeface="Noto Sans Symbols"/>
              </a:rPr>
              <a:t>Derechos </a:t>
            </a:r>
            <a:r>
              <a:rPr lang="es-EC" sz="20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Noto Sans Symbols"/>
                <a:cs typeface="Noto Sans Symbols"/>
              </a:rPr>
              <a:t>Humanos y Sistémico</a:t>
            </a:r>
            <a:endParaRPr lang="es-EC" sz="20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C" sz="2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MARCO CONCEPTUAL</a:t>
            </a:r>
            <a:endParaRPr lang="es-EC" sz="20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●"/>
            </a:pPr>
            <a:r>
              <a:rPr lang="es-EC" sz="20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Noto Sans Symbols"/>
                <a:cs typeface="Noto Sans Symbols"/>
              </a:rPr>
              <a:t>Derecho a la </a:t>
            </a:r>
            <a:r>
              <a:rPr lang="es-EC" sz="20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Noto Sans Symbols"/>
                <a:cs typeface="Noto Sans Symbols"/>
              </a:rPr>
              <a:t>Ciudad, Interculturalidad</a:t>
            </a:r>
            <a:r>
              <a:rPr lang="es-EC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s-EC" sz="20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 Plurinacionalidad</a:t>
            </a:r>
            <a:endParaRPr lang="es-EC" sz="20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EC" sz="20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C" sz="2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MARCO CONCEPTUAL</a:t>
            </a:r>
            <a:endParaRPr lang="es-EC" sz="20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●"/>
            </a:pPr>
            <a:r>
              <a:rPr lang="es-EC" sz="2000" b="1" dirty="0">
                <a:solidFill>
                  <a:srgbClr val="7030A0"/>
                </a:solidFill>
                <a:latin typeface="Calibri" panose="020F0502020204030204" pitchFamily="34" charset="0"/>
                <a:ea typeface="Noto Sans Symbols"/>
                <a:cs typeface="Noto Sans Symbols"/>
              </a:rPr>
              <a:t>Democracia:</a:t>
            </a:r>
            <a:r>
              <a:rPr lang="es-EC" sz="2000" dirty="0">
                <a:solidFill>
                  <a:srgbClr val="7030A0"/>
                </a:solidFill>
                <a:latin typeface="Calibri" panose="020F0502020204030204" pitchFamily="34" charset="0"/>
                <a:ea typeface="Noto Sans Symbols"/>
                <a:cs typeface="Noto Sans Symbols"/>
              </a:rPr>
              <a:t> </a:t>
            </a:r>
            <a:r>
              <a:rPr lang="es-EC" sz="2000" dirty="0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¿</a:t>
            </a:r>
            <a:r>
              <a:rPr lang="es-EC" sz="20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Qué es la </a:t>
            </a:r>
            <a:r>
              <a:rPr lang="es-EC" sz="2000" dirty="0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Democracia?, elementos destacados, tipos, Democracia </a:t>
            </a:r>
            <a:r>
              <a:rPr lang="es-EC" sz="20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la Constitución y </a:t>
            </a:r>
            <a:r>
              <a:rPr lang="es-EC" sz="2000" dirty="0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sus mecanismos.</a:t>
            </a:r>
            <a:endParaRPr lang="es-EC" sz="20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07000"/>
              </a:lnSpc>
              <a:buFont typeface="Arial" panose="020B0604020202020204" pitchFamily="34" charset="0"/>
              <a:buChar char="●"/>
            </a:pPr>
            <a:r>
              <a:rPr lang="es-EC" sz="2000" b="1" dirty="0">
                <a:solidFill>
                  <a:srgbClr val="7030A0"/>
                </a:solidFill>
                <a:latin typeface="Calibri" panose="020F0502020204030204" pitchFamily="34" charset="0"/>
                <a:ea typeface="Noto Sans Symbols"/>
                <a:cs typeface="Noto Sans Symbols"/>
              </a:rPr>
              <a:t>Participación Ciudadana:</a:t>
            </a:r>
            <a:r>
              <a:rPr lang="es-EC" sz="2000" dirty="0">
                <a:solidFill>
                  <a:srgbClr val="7030A0"/>
                </a:solidFill>
                <a:latin typeface="Calibri" panose="020F0502020204030204" pitchFamily="34" charset="0"/>
                <a:ea typeface="Noto Sans Symbols"/>
                <a:cs typeface="Noto Sans Symbols"/>
              </a:rPr>
              <a:t> ¿Qué es la Participación Ciudadana? y </a:t>
            </a:r>
            <a:r>
              <a:rPr lang="es-EC" sz="2000" dirty="0" smtClean="0">
                <a:solidFill>
                  <a:srgbClr val="7030A0"/>
                </a:solidFill>
                <a:latin typeface="Calibri" panose="020F0502020204030204" pitchFamily="34" charset="0"/>
                <a:ea typeface="Noto Sans Symbols"/>
                <a:cs typeface="Noto Sans Symbols"/>
              </a:rPr>
              <a:t>tipos</a:t>
            </a:r>
            <a:endParaRPr lang="es-EC" sz="2000" dirty="0">
              <a:solidFill>
                <a:srgbClr val="7030A0"/>
              </a:solidFill>
              <a:latin typeface="Calibri" panose="020F0502020204030204" pitchFamily="34" charset="0"/>
              <a:ea typeface="Noto Sans Symbols"/>
              <a:cs typeface="Noto Sans Symbols"/>
            </a:endParaRPr>
          </a:p>
          <a:p>
            <a:pPr>
              <a:lnSpc>
                <a:spcPct val="107000"/>
              </a:lnSpc>
            </a:pPr>
            <a:r>
              <a:rPr lang="es-EC" sz="2000" b="1" dirty="0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MARCO </a:t>
            </a:r>
            <a:r>
              <a:rPr lang="es-EC" sz="2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NORMATIVO NACIONAL Y LOCAL</a:t>
            </a:r>
            <a:endParaRPr lang="es-EC" sz="20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</a:pPr>
            <a:r>
              <a:rPr lang="es-EC" sz="20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C" sz="2000" b="1" dirty="0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TRABAJO EN CASA: ¿cómo puedo participar activamente en el Distrito </a:t>
            </a:r>
            <a:r>
              <a:rPr lang="es-EC" sz="2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s-EC" sz="2000" b="1" dirty="0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etropolitano de Quito?</a:t>
            </a:r>
            <a:endParaRPr lang="es-EC" sz="20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70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5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>
            <a:off x="1064403" y="6289231"/>
            <a:ext cx="6893465" cy="305027"/>
          </a:xfrm>
          <a:prstGeom prst="rect">
            <a:avLst/>
          </a:prstGeom>
        </p:spPr>
      </p:pic>
      <p:pic>
        <p:nvPicPr>
          <p:cNvPr id="8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21" y="394637"/>
            <a:ext cx="1106564" cy="407768"/>
          </a:xfrm>
          <a:prstGeom prst="rect">
            <a:avLst/>
          </a:prstGeom>
        </p:spPr>
      </p:pic>
      <p:pic>
        <p:nvPicPr>
          <p:cNvPr id="9" name="Imagen 7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 flipH="1">
            <a:off x="1915064" y="548506"/>
            <a:ext cx="6249838" cy="289228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074" y="6032347"/>
            <a:ext cx="979098" cy="51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Google Shape;96;p2"/>
          <p:cNvSpPr txBox="1"/>
          <p:nvPr/>
        </p:nvSpPr>
        <p:spPr>
          <a:xfrm>
            <a:off x="688575" y="1047172"/>
            <a:ext cx="185822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C" sz="3600" b="1" dirty="0">
                <a:solidFill>
                  <a:srgbClr val="F20000"/>
                </a:solidFill>
                <a:latin typeface="Calibri" panose="020F0502020204030204" pitchFamily="34" charset="0"/>
              </a:rPr>
              <a:t>Agenda</a:t>
            </a:r>
          </a:p>
        </p:txBody>
      </p:sp>
      <p:graphicFrame>
        <p:nvGraphicFramePr>
          <p:cNvPr id="11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3411387"/>
              </p:ext>
            </p:extLst>
          </p:nvPr>
        </p:nvGraphicFramePr>
        <p:xfrm>
          <a:off x="855596" y="1773252"/>
          <a:ext cx="7554917" cy="39833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698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292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07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50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12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6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HORA</a:t>
                      </a:r>
                      <a:endParaRPr lang="es-EC" sz="1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66" marR="9366" marT="9366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6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CONTENIDOS</a:t>
                      </a:r>
                      <a:endParaRPr lang="es-EC" sz="1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66" marR="9366" marT="9366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6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TÉCNICA/RECURSOS</a:t>
                      </a:r>
                      <a:endParaRPr lang="es-EC" sz="1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66" marR="9366" marT="9366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6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RESPONSABLE</a:t>
                      </a:r>
                      <a:endParaRPr lang="es-EC" sz="1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66" marR="9366" marT="9366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74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18:00</a:t>
                      </a:r>
                      <a:endParaRPr lang="es-EC" sz="12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66" marR="9366" marT="936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Bienvenida y saludo</a:t>
                      </a:r>
                      <a:endParaRPr lang="es-EC" sz="12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66" marR="9366" marT="9366" marB="0" anchor="ctr"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C" sz="12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Expositiva</a:t>
                      </a:r>
                      <a:endParaRPr lang="es-EC" sz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66" marR="9366" marT="936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s-EC" sz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66" marR="9366" marT="9366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63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18:05</a:t>
                      </a:r>
                      <a:endParaRPr lang="es-EC" sz="12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66" marR="9366" marT="936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Presentación de la agenda, objetivos, metodología y recomendaciones</a:t>
                      </a:r>
                      <a:endParaRPr lang="es-EC" sz="12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66" marR="9366" marT="9366" marB="0" anchor="ctr"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C" sz="12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Expositiva</a:t>
                      </a:r>
                      <a:endParaRPr lang="es-EC" sz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66" marR="9366" marT="936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Lucía Chuga</a:t>
                      </a:r>
                      <a:endParaRPr lang="es-EC" sz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66" marR="9366" marT="9366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97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18:10</a:t>
                      </a:r>
                      <a:endParaRPr lang="es-EC" sz="12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66" marR="9366" marT="936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 b="1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Revisión</a:t>
                      </a:r>
                      <a:r>
                        <a:rPr lang="es-EC" sz="1200" b="1" baseline="0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 último Taller</a:t>
                      </a:r>
                      <a:endParaRPr lang="es-EC" sz="12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66" marR="9366" marT="9366" marB="0" anchor="ctr"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C" sz="1200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Expositiva-Participativa</a:t>
                      </a: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C" sz="1200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Técnica Collage</a:t>
                      </a:r>
                      <a:endParaRPr lang="es-EC" sz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66" marR="9366" marT="9366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tabLst/>
                        <a:defRPr/>
                      </a:pPr>
                      <a:r>
                        <a:rPr lang="es-EC" sz="1200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Kléver Albán</a:t>
                      </a:r>
                      <a:endParaRPr lang="es-EC" sz="1200" dirty="0" smtClean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Participantes</a:t>
                      </a:r>
                      <a:endParaRPr lang="es-EC" sz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66" marR="9366" marT="9366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36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 b="1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18:30</a:t>
                      </a:r>
                      <a:endParaRPr lang="es-EC" sz="12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66" marR="9366" marT="936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¿Qué es la Democracia</a:t>
                      </a:r>
                      <a:r>
                        <a:rPr lang="es-EC" sz="1200" b="1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?: </a:t>
                      </a:r>
                      <a:r>
                        <a:rPr lang="es-EC" sz="1200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Elementos </a:t>
                      </a:r>
                      <a:r>
                        <a:rPr lang="es-EC" sz="12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destacados de la Democracia</a:t>
                      </a:r>
                      <a:endParaRPr lang="es-EC" sz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66" marR="9366" marT="9366" marB="0" anchor="ctr"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C" sz="12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Expositiva-Participativa</a:t>
                      </a: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C" sz="12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Vídeo</a:t>
                      </a: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C" sz="12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Técnica </a:t>
                      </a:r>
                      <a:r>
                        <a:rPr lang="es-EC" sz="1200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Collage</a:t>
                      </a:r>
                      <a:endParaRPr lang="es-EC" sz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66" marR="9366" marT="936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es-EC" sz="1200" dirty="0" err="1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Kléver</a:t>
                      </a:r>
                      <a:r>
                        <a:rPr lang="es-EC" sz="1200" baseline="0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 Albán</a:t>
                      </a:r>
                      <a:endParaRPr lang="es-EC" sz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66" marR="9366" marT="9366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93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 b="1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18:50</a:t>
                      </a:r>
                      <a:endParaRPr lang="es-EC" sz="12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66" marR="9366" marT="936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 b="1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Tipos de Democracia: </a:t>
                      </a:r>
                      <a:r>
                        <a:rPr lang="es-EC" sz="1200" b="0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Re</a:t>
                      </a:r>
                      <a:r>
                        <a:rPr lang="es-EC" sz="1200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presentativa y </a:t>
                      </a:r>
                      <a:r>
                        <a:rPr lang="es-EC" sz="1200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Participativa</a:t>
                      </a:r>
                      <a:endParaRPr lang="es-EC" sz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66" marR="9366" marT="9366" marB="0" anchor="ctr"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C" sz="1200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Expositiva</a:t>
                      </a:r>
                      <a:endParaRPr lang="es-EC" sz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66" marR="9366" marT="936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 err="1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Kléver</a:t>
                      </a:r>
                      <a:r>
                        <a:rPr lang="es-EC" sz="1200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 Albán</a:t>
                      </a:r>
                      <a:endParaRPr lang="es-EC" sz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66" marR="9366" marT="9366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505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 b="1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19:00</a:t>
                      </a:r>
                      <a:endParaRPr lang="es-EC" sz="12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66" marR="9366" marT="936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 b="1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Mecanismos</a:t>
                      </a:r>
                      <a:r>
                        <a:rPr lang="es-EC" sz="1200" b="1" baseline="0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 de </a:t>
                      </a:r>
                      <a:r>
                        <a:rPr lang="es-EC" sz="1200" b="1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Democracia</a:t>
                      </a: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C" sz="1200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Representativa</a:t>
                      </a: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C" sz="1200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Directa</a:t>
                      </a:r>
                      <a:r>
                        <a:rPr lang="es-EC" sz="1200" baseline="0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C" sz="1200" baseline="0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Comunitaria</a:t>
                      </a:r>
                      <a:endParaRPr lang="es-EC" sz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66" marR="9366" marT="9366" marB="0" anchor="ctr"/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C" sz="1200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Expositiva</a:t>
                      </a:r>
                      <a:endParaRPr lang="es-EC" sz="1200" dirty="0" smtClean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66" marR="9366" marT="936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es-EC" sz="1200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Kléver</a:t>
                      </a:r>
                      <a:r>
                        <a:rPr lang="es-EC" sz="1200" baseline="0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 Albán</a:t>
                      </a:r>
                      <a:endParaRPr lang="es-EC" sz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66" marR="9366" marT="9366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58905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5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>
            <a:off x="1064403" y="6289231"/>
            <a:ext cx="6893465" cy="305027"/>
          </a:xfrm>
          <a:prstGeom prst="rect">
            <a:avLst/>
          </a:prstGeom>
        </p:spPr>
      </p:pic>
      <p:pic>
        <p:nvPicPr>
          <p:cNvPr id="8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21" y="394637"/>
            <a:ext cx="1106564" cy="407768"/>
          </a:xfrm>
          <a:prstGeom prst="rect">
            <a:avLst/>
          </a:prstGeom>
        </p:spPr>
      </p:pic>
      <p:pic>
        <p:nvPicPr>
          <p:cNvPr id="9" name="Imagen 7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 flipH="1">
            <a:off x="1915064" y="548506"/>
            <a:ext cx="6249838" cy="289228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074" y="6032347"/>
            <a:ext cx="979098" cy="51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Google Shape;96;p2"/>
          <p:cNvSpPr txBox="1"/>
          <p:nvPr/>
        </p:nvSpPr>
        <p:spPr>
          <a:xfrm>
            <a:off x="675973" y="1019668"/>
            <a:ext cx="208464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C" sz="3600" b="1" dirty="0">
                <a:solidFill>
                  <a:srgbClr val="F20000"/>
                </a:solidFill>
                <a:latin typeface="Century Gothic" panose="020B0502020202020204" pitchFamily="34" charset="0"/>
              </a:rPr>
              <a:t>Agenda</a:t>
            </a:r>
          </a:p>
        </p:txBody>
      </p:sp>
      <p:graphicFrame>
        <p:nvGraphicFramePr>
          <p:cNvPr id="11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0688176"/>
              </p:ext>
            </p:extLst>
          </p:nvPr>
        </p:nvGraphicFramePr>
        <p:xfrm>
          <a:off x="796064" y="1815227"/>
          <a:ext cx="7605005" cy="394601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43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203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1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58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6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HORA</a:t>
                      </a:r>
                      <a:endParaRPr lang="es-EC" sz="1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66" marR="9366" marT="9366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6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CONTENIDOS</a:t>
                      </a:r>
                      <a:endParaRPr lang="es-EC" sz="1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66" marR="9366" marT="9366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6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TÉCNICA/RECURSOS</a:t>
                      </a:r>
                      <a:endParaRPr lang="es-EC" sz="1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66" marR="9366" marT="9366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6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RESPONSABLE</a:t>
                      </a:r>
                      <a:endParaRPr lang="es-EC" sz="1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66" marR="9366" marT="9366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0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 b="1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19:10</a:t>
                      </a:r>
                      <a:endParaRPr lang="es-EC" sz="12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66" marR="9366" marT="936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 b="1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Participación</a:t>
                      </a:r>
                      <a:r>
                        <a:rPr lang="es-EC" sz="1200" b="1" baseline="0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 Ciudadana</a:t>
                      </a: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C" sz="1200" b="0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Normativa Nacional sobre la Participación</a:t>
                      </a:r>
                      <a:r>
                        <a:rPr lang="es-EC" sz="1200" b="0" baseline="0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 Ciudadana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C" sz="1200" b="0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Normativa Local sobre la Participación</a:t>
                      </a:r>
                      <a:r>
                        <a:rPr lang="es-EC" sz="1200" b="0" baseline="0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 Ciudadana</a:t>
                      </a:r>
                      <a:endParaRPr lang="es-EC" sz="12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66" marR="9366" marT="9366" marB="0" anchor="ctr"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C" sz="12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Expositiva</a:t>
                      </a:r>
                      <a:endParaRPr lang="es-EC" sz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66" marR="9366" marT="936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Kléver</a:t>
                      </a:r>
                      <a:r>
                        <a:rPr lang="es-EC" sz="1200" baseline="0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 Albán</a:t>
                      </a:r>
                      <a:endParaRPr lang="es-EC" sz="1200" dirty="0" smtClean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66" marR="9366" marT="9366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944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 b="1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19:20</a:t>
                      </a:r>
                      <a:endParaRPr lang="es-EC" sz="12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66" marR="9366" marT="936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 b="1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¿Qué</a:t>
                      </a:r>
                      <a:r>
                        <a:rPr lang="es-EC" sz="1200" b="1" baseline="0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es la Participación Ciudadana?</a:t>
                      </a: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C" sz="1200" b="1" baseline="0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Tipos de Participación Ciudadana</a:t>
                      </a:r>
                    </a:p>
                    <a:p>
                      <a:pPr marL="171450" lvl="2" indent="-17145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es-EC" sz="1200" baseline="0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Participación Política</a:t>
                      </a:r>
                    </a:p>
                    <a:p>
                      <a:pPr marL="171450" lvl="2" indent="-17145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es-EC" sz="1200" baseline="0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Participación Social</a:t>
                      </a:r>
                    </a:p>
                    <a:p>
                      <a:pPr marL="171450" lvl="2" indent="-17145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es-EC" sz="1200" baseline="0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Participación Comunitaria</a:t>
                      </a:r>
                    </a:p>
                  </a:txBody>
                  <a:tcPr marL="9366" marR="9366" marT="9366" marB="0" anchor="ctr"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C" sz="1200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Expositiva-Participativa</a:t>
                      </a: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C" sz="1200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Vídeo</a:t>
                      </a: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C" sz="1200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Técnica Collage</a:t>
                      </a:r>
                      <a:endParaRPr lang="es-EC" sz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66" marR="9366" marT="9366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tabLst/>
                        <a:defRPr/>
                      </a:pPr>
                      <a:r>
                        <a:rPr lang="es-EC" sz="1200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Kléver Albán</a:t>
                      </a:r>
                      <a:endParaRPr lang="es-EC" sz="1200" dirty="0" smtClean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66" marR="9366" marT="9366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944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 b="1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19:45</a:t>
                      </a:r>
                      <a:endParaRPr lang="es-EC" sz="12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66" marR="9366" marT="9366" marB="0" anchor="ctr"/>
                </a:tc>
                <a:tc>
                  <a:txBody>
                    <a:bodyPr/>
                    <a:lstStyle/>
                    <a:p>
                      <a:r>
                        <a:rPr lang="es-EC" sz="1200" b="1" i="0" u="none" strike="noStrike" cap="none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 panose="020B0604020202020204"/>
                        </a:rPr>
                        <a:t>¿Cómo puedo participar activamente en el Distrito Metropolitano de Quito?</a:t>
                      </a:r>
                      <a:endParaRPr lang="es-EC" sz="1200" b="0" i="0" u="none" strike="noStrike" cap="non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  <a:sym typeface="Arial" panose="020B0604020202020204"/>
                      </a:endParaRPr>
                    </a:p>
                  </a:txBody>
                  <a:tcPr marL="9366" marR="9366" marT="9366" marB="0" anchor="ctr"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C" sz="1200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Expositiva</a:t>
                      </a:r>
                      <a:endParaRPr lang="es-EC" sz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66" marR="9366" marT="9366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tabLst/>
                        <a:defRPr/>
                      </a:pPr>
                      <a:r>
                        <a:rPr lang="es-EC" sz="1200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Kléver Albán</a:t>
                      </a:r>
                      <a:endParaRPr lang="es-EC" sz="1200" dirty="0" smtClean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s-EC" sz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66" marR="9366" marT="9366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83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 b="1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19:50</a:t>
                      </a:r>
                      <a:endParaRPr lang="es-EC" sz="12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66" marR="9366" marT="936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Evaluación del Taller virtual</a:t>
                      </a:r>
                      <a:endParaRPr lang="es-EC" sz="12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66" marR="9366" marT="9366" marB="0" anchor="ctr"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C" sz="12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es-EC" sz="1200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Participativa</a:t>
                      </a:r>
                      <a:endParaRPr lang="es-EC" sz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66" marR="9366" marT="936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es-EC" sz="1200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Participantes</a:t>
                      </a:r>
                      <a:endParaRPr lang="es-EC" sz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66" marR="9366" marT="9366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83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20:00</a:t>
                      </a:r>
                      <a:endParaRPr lang="es-EC" sz="12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66" marR="9366" marT="936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Fin de la jornada</a:t>
                      </a:r>
                      <a:endParaRPr lang="es-EC" sz="12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66" marR="9366" marT="9366" marB="0" anchor="ctr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None/>
                      </a:pPr>
                      <a:endParaRPr lang="es-EC" sz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66" marR="9366" marT="936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66" marR="9366" marT="9366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8976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>
            <a:off x="1064403" y="5530194"/>
            <a:ext cx="6893465" cy="30502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21" y="267464"/>
            <a:ext cx="1106564" cy="40776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 flipH="1">
            <a:off x="1915064" y="675232"/>
            <a:ext cx="6249838" cy="289228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902" y="5363670"/>
            <a:ext cx="979098" cy="51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444566" y="964460"/>
            <a:ext cx="43011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Objetivo de Aprendizaje</a:t>
            </a:r>
            <a:endParaRPr lang="es-EC" sz="3200" dirty="0">
              <a:latin typeface="Calibri" panose="020F050202020403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081" y="2808943"/>
            <a:ext cx="2469094" cy="1847248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3139440" y="1707480"/>
            <a:ext cx="509016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 algn="just"/>
            <a:r>
              <a:rPr lang="es-EC" sz="2400" dirty="0">
                <a:solidFill>
                  <a:srgbClr val="0070C0"/>
                </a:solidFill>
                <a:latin typeface="Calibri" panose="020F0502020204030204" pitchFamily="34" charset="0"/>
              </a:rPr>
              <a:t>Al finalizar la capacitación, las personas participantes estarán en la capacidad de diferenciar la normativa nacional y local; comprender qué es la democracia y la participación ciudadana, sus </a:t>
            </a:r>
            <a:r>
              <a:rPr lang="es-EC" sz="24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tipologías; </a:t>
            </a:r>
            <a:r>
              <a:rPr lang="es-EC" sz="2400" dirty="0">
                <a:solidFill>
                  <a:srgbClr val="0070C0"/>
                </a:solidFill>
                <a:latin typeface="Calibri" panose="020F0502020204030204" pitchFamily="34" charset="0"/>
              </a:rPr>
              <a:t>qué es la </a:t>
            </a:r>
            <a:r>
              <a:rPr lang="es-EC" sz="24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interculturalidad, plurinacionalidad </a:t>
            </a:r>
            <a:r>
              <a:rPr lang="es-EC" sz="2400" dirty="0">
                <a:solidFill>
                  <a:srgbClr val="0070C0"/>
                </a:solidFill>
                <a:latin typeface="Calibri" panose="020F0502020204030204" pitchFamily="34" charset="0"/>
              </a:rPr>
              <a:t>y sus principios; además, alcanzarán el entendimiento de los enfoques de derechos </a:t>
            </a:r>
            <a:r>
              <a:rPr lang="es-EC" sz="24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humanos y sistémico.</a:t>
            </a:r>
            <a:endParaRPr lang="es-EC" sz="2400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311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>
            <a:off x="1064403" y="6285622"/>
            <a:ext cx="6893465" cy="30502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21" y="443554"/>
            <a:ext cx="1106564" cy="40776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 flipH="1">
            <a:off x="1915064" y="802405"/>
            <a:ext cx="6249838" cy="289228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7868" y="5924367"/>
            <a:ext cx="979098" cy="51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987646" y="1164804"/>
            <a:ext cx="23743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sz="3200" b="1" dirty="0">
                <a:solidFill>
                  <a:srgbClr val="F20000"/>
                </a:solidFill>
                <a:latin typeface="Calibri" panose="020F0502020204030204" pitchFamily="34" charset="0"/>
              </a:rPr>
              <a:t>Metodología</a:t>
            </a:r>
          </a:p>
        </p:txBody>
      </p:sp>
      <p:sp>
        <p:nvSpPr>
          <p:cNvPr id="5" name="Rectángulo 4"/>
          <p:cNvSpPr/>
          <p:nvPr/>
        </p:nvSpPr>
        <p:spPr>
          <a:xfrm>
            <a:off x="662568" y="1822751"/>
            <a:ext cx="4440943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600" b="1" dirty="0">
                <a:solidFill>
                  <a:srgbClr val="0070C0"/>
                </a:solidFill>
                <a:latin typeface="Calibri" panose="020F0502020204030204" pitchFamily="34" charset="0"/>
                <a:ea typeface="Century Gothic" panose="020B0502020202020204"/>
                <a:cs typeface="Century Gothic" panose="020B0502020202020204"/>
              </a:rPr>
              <a:t>Activa-reflexiva-activa.</a:t>
            </a:r>
          </a:p>
          <a:p>
            <a:endParaRPr lang="es-EC" sz="2600" b="1" dirty="0">
              <a:solidFill>
                <a:srgbClr val="0070C0"/>
              </a:solidFill>
              <a:latin typeface="Calibri" panose="020F0502020204030204" pitchFamily="34" charset="0"/>
              <a:ea typeface="Century Gothic" panose="020B0502020202020204"/>
              <a:cs typeface="Century Gothic" panose="020B050202020202020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600" b="1" dirty="0">
                <a:solidFill>
                  <a:srgbClr val="0070C0"/>
                </a:solidFill>
                <a:latin typeface="Calibri" panose="020F0502020204030204" pitchFamily="34" charset="0"/>
                <a:ea typeface="Century Gothic" panose="020B0502020202020204"/>
                <a:cs typeface="Century Gothic" panose="020B0502020202020204"/>
              </a:rPr>
              <a:t>Uso de material audiovisual y técnicas de educación no formal.</a:t>
            </a:r>
          </a:p>
          <a:p>
            <a:endParaRPr lang="es-EC" sz="2600" b="1" dirty="0">
              <a:solidFill>
                <a:srgbClr val="0070C0"/>
              </a:solidFill>
              <a:latin typeface="Calibri" panose="020F0502020204030204" pitchFamily="34" charset="0"/>
              <a:ea typeface="Century Gothic" panose="020B0502020202020204"/>
              <a:cs typeface="Century Gothic" panose="020B050202020202020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600" b="1" dirty="0">
                <a:solidFill>
                  <a:srgbClr val="0070C0"/>
                </a:solidFill>
                <a:latin typeface="Calibri" panose="020F0502020204030204" pitchFamily="34" charset="0"/>
                <a:ea typeface="Century Gothic" panose="020B0502020202020204"/>
                <a:cs typeface="Century Gothic" panose="020B0502020202020204"/>
              </a:rPr>
              <a:t>Preguntas y respuestas durante la exposición de máximo 1 minuto y de máximo 5 personas por temática.</a:t>
            </a:r>
            <a:endParaRPr lang="es-EC" sz="2600" dirty="0">
              <a:solidFill>
                <a:srgbClr val="0070C0"/>
              </a:solidFill>
              <a:latin typeface="Calibri" panose="020F0502020204030204" pitchFamily="34" charset="0"/>
              <a:ea typeface="Century Gothic" panose="020B0502020202020204"/>
              <a:cs typeface="Century Gothic" panose="020B0502020202020204"/>
              <a:sym typeface="Century Gothic" panose="020B0502020202020204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9983" y="2204123"/>
            <a:ext cx="3395766" cy="296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131267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Tema d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Default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1933</TotalTime>
  <Words>1237</Words>
  <Application>Microsoft Office PowerPoint</Application>
  <PresentationFormat>Presentación en pantalla (4:3)</PresentationFormat>
  <Paragraphs>220</Paragraphs>
  <Slides>37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5</vt:i4>
      </vt:variant>
      <vt:variant>
        <vt:lpstr>Títulos de diapositiva</vt:lpstr>
      </vt:variant>
      <vt:variant>
        <vt:i4>37</vt:i4>
      </vt:variant>
    </vt:vector>
  </HeadingPairs>
  <TitlesOfParts>
    <vt:vector size="51" baseType="lpstr">
      <vt:lpstr>ＭＳ Ｐゴシック</vt:lpstr>
      <vt:lpstr>Arial</vt:lpstr>
      <vt:lpstr>Calibri</vt:lpstr>
      <vt:lpstr>Calibri Light</vt:lpstr>
      <vt:lpstr>Century Gothic</vt:lpstr>
      <vt:lpstr>Noto Sans Symbols</vt:lpstr>
      <vt:lpstr>Symbol</vt:lpstr>
      <vt:lpstr>Times New Roman</vt:lpstr>
      <vt:lpstr>Wingdings</vt:lpstr>
      <vt:lpstr>1_Tema de Office</vt:lpstr>
      <vt:lpstr>2_Tema de Office</vt:lpstr>
      <vt:lpstr>3_Tema de Office</vt:lpstr>
      <vt:lpstr>4_Tema de Office</vt:lpstr>
      <vt:lpstr>1_Default Design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Acuerdos</vt:lpstr>
      <vt:lpstr>Vídeo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Klever Santiago Alban Flores</dc:creator>
  <cp:lastModifiedBy>Angelo Rodríguez</cp:lastModifiedBy>
  <cp:revision>231</cp:revision>
  <dcterms:modified xsi:type="dcterms:W3CDTF">2020-11-14T21:20:31Z</dcterms:modified>
</cp:coreProperties>
</file>