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  <p:sldMasterId id="2147483694" r:id="rId2"/>
    <p:sldMasterId id="2147483706" r:id="rId3"/>
    <p:sldMasterId id="2147483728" r:id="rId4"/>
  </p:sldMasterIdLst>
  <p:notesMasterIdLst>
    <p:notesMasterId r:id="rId35"/>
  </p:notesMasterIdLst>
  <p:sldIdLst>
    <p:sldId id="329" r:id="rId5"/>
    <p:sldId id="257" r:id="rId6"/>
    <p:sldId id="435" r:id="rId7"/>
    <p:sldId id="409" r:id="rId8"/>
    <p:sldId id="440" r:id="rId9"/>
    <p:sldId id="410" r:id="rId10"/>
    <p:sldId id="429" r:id="rId11"/>
    <p:sldId id="414" r:id="rId12"/>
    <p:sldId id="441" r:id="rId13"/>
    <p:sldId id="436" r:id="rId14"/>
    <p:sldId id="344" r:id="rId15"/>
    <p:sldId id="345" r:id="rId16"/>
    <p:sldId id="392" r:id="rId17"/>
    <p:sldId id="393" r:id="rId18"/>
    <p:sldId id="394" r:id="rId19"/>
    <p:sldId id="395" r:id="rId20"/>
    <p:sldId id="396" r:id="rId21"/>
    <p:sldId id="437" r:id="rId22"/>
    <p:sldId id="423" r:id="rId23"/>
    <p:sldId id="438" r:id="rId24"/>
    <p:sldId id="439" r:id="rId25"/>
    <p:sldId id="350" r:id="rId26"/>
    <p:sldId id="442" r:id="rId27"/>
    <p:sldId id="443" r:id="rId28"/>
    <p:sldId id="401" r:id="rId29"/>
    <p:sldId id="433" r:id="rId30"/>
    <p:sldId id="432" r:id="rId31"/>
    <p:sldId id="444" r:id="rId32"/>
    <p:sldId id="415" r:id="rId33"/>
    <p:sldId id="361" r:id="rId34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04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698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" name="Google Shape;41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Google Shape;42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039818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88480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929842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463787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669463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es-EC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8701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Diapositiva de título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3"/>
          <p:cNvSpPr txBox="1"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entury Gothic" panose="020B050202020202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3"/>
          <p:cNvSpPr txBox="1">
            <a:spLocks noGrp="1"/>
          </p:cNvSpPr>
          <p:nvPr>
            <p:ph type="subTitle" idx="1"/>
          </p:nvPr>
        </p:nvSpPr>
        <p:spPr>
          <a:xfrm>
            <a:off x="1143000" y="3602043"/>
            <a:ext cx="6858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" name="Google Shape;22;p23"/>
          <p:cNvSpPr txBox="1">
            <a:spLocks noGrp="1"/>
          </p:cNvSpPr>
          <p:nvPr>
            <p:ph type="dt" idx="10"/>
          </p:nvPr>
        </p:nvSpPr>
        <p:spPr>
          <a:xfrm>
            <a:off x="628650" y="635636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3"/>
          <p:cNvSpPr txBox="1">
            <a:spLocks noGrp="1"/>
          </p:cNvSpPr>
          <p:nvPr>
            <p:ph type="ftr" idx="11"/>
          </p:nvPr>
        </p:nvSpPr>
        <p:spPr>
          <a:xfrm>
            <a:off x="3028950" y="6356362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3"/>
          <p:cNvSpPr txBox="1">
            <a:spLocks noGrp="1"/>
          </p:cNvSpPr>
          <p:nvPr>
            <p:ph type="sldNum" idx="12"/>
          </p:nvPr>
        </p:nvSpPr>
        <p:spPr>
          <a:xfrm>
            <a:off x="6457950" y="635636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61593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smtClean="0"/>
              <a:t>Haga clic para modificar el estilo de subtítulo del patrón</a:t>
            </a:r>
            <a:endParaRPr lang="es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646C0-3F94-4BC3-A088-7777263082A9}" type="datetimeFigureOut">
              <a:rPr lang="es-US" smtClean="0">
                <a:solidFill>
                  <a:prstClr val="black">
                    <a:tint val="75000"/>
                  </a:prstClr>
                </a:solidFill>
              </a:rPr>
              <a:pPr/>
              <a:t>11/11/2020</a:t>
            </a:fld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17AA9-EA41-4C2A-9B03-FB6497FEB869}" type="slidenum">
              <a:rPr lang="es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393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646C0-3F94-4BC3-A088-7777263082A9}" type="datetimeFigureOut">
              <a:rPr lang="es-US" smtClean="0">
                <a:solidFill>
                  <a:prstClr val="black">
                    <a:tint val="75000"/>
                  </a:prstClr>
                </a:solidFill>
              </a:rPr>
              <a:pPr/>
              <a:t>11/11/2020</a:t>
            </a:fld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17AA9-EA41-4C2A-9B03-FB6497FEB869}" type="slidenum">
              <a:rPr lang="es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9430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646C0-3F94-4BC3-A088-7777263082A9}" type="datetimeFigureOut">
              <a:rPr lang="es-US" smtClean="0">
                <a:solidFill>
                  <a:prstClr val="black">
                    <a:tint val="75000"/>
                  </a:prstClr>
                </a:solidFill>
              </a:rPr>
              <a:pPr/>
              <a:t>11/11/2020</a:t>
            </a:fld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17AA9-EA41-4C2A-9B03-FB6497FEB869}" type="slidenum">
              <a:rPr lang="es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1051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646C0-3F94-4BC3-A088-7777263082A9}" type="datetimeFigureOut">
              <a:rPr lang="es-US" smtClean="0">
                <a:solidFill>
                  <a:prstClr val="black">
                    <a:tint val="75000"/>
                  </a:prstClr>
                </a:solidFill>
              </a:rPr>
              <a:pPr/>
              <a:t>11/11/2020</a:t>
            </a:fld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17AA9-EA41-4C2A-9B03-FB6497FEB869}" type="slidenum">
              <a:rPr lang="es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7904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646C0-3F94-4BC3-A088-7777263082A9}" type="datetimeFigureOut">
              <a:rPr lang="es-US" smtClean="0">
                <a:solidFill>
                  <a:prstClr val="black">
                    <a:tint val="75000"/>
                  </a:prstClr>
                </a:solidFill>
              </a:rPr>
              <a:pPr/>
              <a:t>11/11/2020</a:t>
            </a:fld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17AA9-EA41-4C2A-9B03-FB6497FEB869}" type="slidenum">
              <a:rPr lang="es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7744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646C0-3F94-4BC3-A088-7777263082A9}" type="datetimeFigureOut">
              <a:rPr lang="es-US" smtClean="0">
                <a:solidFill>
                  <a:prstClr val="black">
                    <a:tint val="75000"/>
                  </a:prstClr>
                </a:solidFill>
              </a:rPr>
              <a:pPr/>
              <a:t>11/11/2020</a:t>
            </a:fld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17AA9-EA41-4C2A-9B03-FB6497FEB869}" type="slidenum">
              <a:rPr lang="es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9391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646C0-3F94-4BC3-A088-7777263082A9}" type="datetimeFigureOut">
              <a:rPr lang="es-US" smtClean="0">
                <a:solidFill>
                  <a:prstClr val="black">
                    <a:tint val="75000"/>
                  </a:prstClr>
                </a:solidFill>
              </a:rPr>
              <a:pPr/>
              <a:t>11/11/2020</a:t>
            </a:fld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17AA9-EA41-4C2A-9B03-FB6497FEB869}" type="slidenum">
              <a:rPr lang="es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1292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646C0-3F94-4BC3-A088-7777263082A9}" type="datetimeFigureOut">
              <a:rPr lang="es-US" smtClean="0">
                <a:solidFill>
                  <a:prstClr val="black">
                    <a:tint val="75000"/>
                  </a:prstClr>
                </a:solidFill>
              </a:rPr>
              <a:pPr/>
              <a:t>11/11/2020</a:t>
            </a:fld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17AA9-EA41-4C2A-9B03-FB6497FEB869}" type="slidenum">
              <a:rPr lang="es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6214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U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646C0-3F94-4BC3-A088-7777263082A9}" type="datetimeFigureOut">
              <a:rPr lang="es-US" smtClean="0">
                <a:solidFill>
                  <a:prstClr val="black">
                    <a:tint val="75000"/>
                  </a:prstClr>
                </a:solidFill>
              </a:rPr>
              <a:pPr/>
              <a:t>11/11/2020</a:t>
            </a:fld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17AA9-EA41-4C2A-9B03-FB6497FEB869}" type="slidenum">
              <a:rPr lang="es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6972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646C0-3F94-4BC3-A088-7777263082A9}" type="datetimeFigureOut">
              <a:rPr lang="es-US" smtClean="0">
                <a:solidFill>
                  <a:prstClr val="black">
                    <a:tint val="75000"/>
                  </a:prstClr>
                </a:solidFill>
              </a:rPr>
              <a:pPr/>
              <a:t>11/11/2020</a:t>
            </a:fld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17AA9-EA41-4C2A-9B03-FB6497FEB869}" type="slidenum">
              <a:rPr lang="es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521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Encabezado de secció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5"/>
          <p:cNvSpPr txBox="1">
            <a:spLocks noGrp="1"/>
          </p:cNvSpPr>
          <p:nvPr>
            <p:ph type="title"/>
          </p:nvPr>
        </p:nvSpPr>
        <p:spPr>
          <a:xfrm>
            <a:off x="623888" y="1709751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entury Gothic" panose="020B050202020202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5"/>
          <p:cNvSpPr txBox="1">
            <a:spLocks noGrp="1"/>
          </p:cNvSpPr>
          <p:nvPr>
            <p:ph type="body" idx="1"/>
          </p:nvPr>
        </p:nvSpPr>
        <p:spPr>
          <a:xfrm>
            <a:off x="623888" y="4589475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5"/>
          <p:cNvSpPr txBox="1">
            <a:spLocks noGrp="1"/>
          </p:cNvSpPr>
          <p:nvPr>
            <p:ph type="dt" idx="10"/>
          </p:nvPr>
        </p:nvSpPr>
        <p:spPr>
          <a:xfrm>
            <a:off x="628650" y="635636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5"/>
          <p:cNvSpPr txBox="1">
            <a:spLocks noGrp="1"/>
          </p:cNvSpPr>
          <p:nvPr>
            <p:ph type="ftr" idx="11"/>
          </p:nvPr>
        </p:nvSpPr>
        <p:spPr>
          <a:xfrm>
            <a:off x="3028950" y="6356362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5"/>
          <p:cNvSpPr txBox="1">
            <a:spLocks noGrp="1"/>
          </p:cNvSpPr>
          <p:nvPr>
            <p:ph type="sldNum" idx="12"/>
          </p:nvPr>
        </p:nvSpPr>
        <p:spPr>
          <a:xfrm>
            <a:off x="6457950" y="635636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467156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646C0-3F94-4BC3-A088-7777263082A9}" type="datetimeFigureOut">
              <a:rPr lang="es-US" smtClean="0">
                <a:solidFill>
                  <a:prstClr val="black">
                    <a:tint val="75000"/>
                  </a:prstClr>
                </a:solidFill>
              </a:rPr>
              <a:pPr/>
              <a:t>11/11/2020</a:t>
            </a:fld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17AA9-EA41-4C2A-9B03-FB6497FEB869}" type="slidenum">
              <a:rPr lang="es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6597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smtClean="0"/>
              <a:t>Haga clic para modificar el estilo de subtítulo del patrón</a:t>
            </a:r>
            <a:endParaRPr lang="es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646C0-3F94-4BC3-A088-7777263082A9}" type="datetimeFigureOut">
              <a:rPr lang="es-US" smtClean="0">
                <a:solidFill>
                  <a:prstClr val="black">
                    <a:tint val="75000"/>
                  </a:prstClr>
                </a:solidFill>
              </a:rPr>
              <a:pPr/>
              <a:t>11/11/2020</a:t>
            </a:fld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17AA9-EA41-4C2A-9B03-FB6497FEB869}" type="slidenum">
              <a:rPr lang="es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7205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646C0-3F94-4BC3-A088-7777263082A9}" type="datetimeFigureOut">
              <a:rPr lang="es-US" smtClean="0">
                <a:solidFill>
                  <a:prstClr val="black">
                    <a:tint val="75000"/>
                  </a:prstClr>
                </a:solidFill>
              </a:rPr>
              <a:pPr/>
              <a:t>11/11/2020</a:t>
            </a:fld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17AA9-EA41-4C2A-9B03-FB6497FEB869}" type="slidenum">
              <a:rPr lang="es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5970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646C0-3F94-4BC3-A088-7777263082A9}" type="datetimeFigureOut">
              <a:rPr lang="es-US" smtClean="0">
                <a:solidFill>
                  <a:prstClr val="black">
                    <a:tint val="75000"/>
                  </a:prstClr>
                </a:solidFill>
              </a:rPr>
              <a:pPr/>
              <a:t>11/11/2020</a:t>
            </a:fld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17AA9-EA41-4C2A-9B03-FB6497FEB869}" type="slidenum">
              <a:rPr lang="es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3756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646C0-3F94-4BC3-A088-7777263082A9}" type="datetimeFigureOut">
              <a:rPr lang="es-US" smtClean="0">
                <a:solidFill>
                  <a:prstClr val="black">
                    <a:tint val="75000"/>
                  </a:prstClr>
                </a:solidFill>
              </a:rPr>
              <a:pPr/>
              <a:t>11/11/2020</a:t>
            </a:fld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17AA9-EA41-4C2A-9B03-FB6497FEB869}" type="slidenum">
              <a:rPr lang="es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2484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646C0-3F94-4BC3-A088-7777263082A9}" type="datetimeFigureOut">
              <a:rPr lang="es-US" smtClean="0">
                <a:solidFill>
                  <a:prstClr val="black">
                    <a:tint val="75000"/>
                  </a:prstClr>
                </a:solidFill>
              </a:rPr>
              <a:pPr/>
              <a:t>11/11/2020</a:t>
            </a:fld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17AA9-EA41-4C2A-9B03-FB6497FEB869}" type="slidenum">
              <a:rPr lang="es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4232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646C0-3F94-4BC3-A088-7777263082A9}" type="datetimeFigureOut">
              <a:rPr lang="es-US" smtClean="0">
                <a:solidFill>
                  <a:prstClr val="black">
                    <a:tint val="75000"/>
                  </a:prstClr>
                </a:solidFill>
              </a:rPr>
              <a:pPr/>
              <a:t>11/11/2020</a:t>
            </a:fld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17AA9-EA41-4C2A-9B03-FB6497FEB869}" type="slidenum">
              <a:rPr lang="es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7521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646C0-3F94-4BC3-A088-7777263082A9}" type="datetimeFigureOut">
              <a:rPr lang="es-US" smtClean="0">
                <a:solidFill>
                  <a:prstClr val="black">
                    <a:tint val="75000"/>
                  </a:prstClr>
                </a:solidFill>
              </a:rPr>
              <a:pPr/>
              <a:t>11/11/2020</a:t>
            </a:fld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17AA9-EA41-4C2A-9B03-FB6497FEB869}" type="slidenum">
              <a:rPr lang="es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2857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646C0-3F94-4BC3-A088-7777263082A9}" type="datetimeFigureOut">
              <a:rPr lang="es-US" smtClean="0">
                <a:solidFill>
                  <a:prstClr val="black">
                    <a:tint val="75000"/>
                  </a:prstClr>
                </a:solidFill>
              </a:rPr>
              <a:pPr/>
              <a:t>11/11/2020</a:t>
            </a:fld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17AA9-EA41-4C2A-9B03-FB6497FEB869}" type="slidenum">
              <a:rPr lang="es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1058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U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646C0-3F94-4BC3-A088-7777263082A9}" type="datetimeFigureOut">
              <a:rPr lang="es-US" smtClean="0">
                <a:solidFill>
                  <a:prstClr val="black">
                    <a:tint val="75000"/>
                  </a:prstClr>
                </a:solidFill>
              </a:rPr>
              <a:pPr/>
              <a:t>11/11/2020</a:t>
            </a:fld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17AA9-EA41-4C2A-9B03-FB6497FEB869}" type="slidenum">
              <a:rPr lang="es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47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Dos objeto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6"/>
          <p:cNvSpPr txBox="1"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6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26"/>
          <p:cNvSpPr txBox="1">
            <a:spLocks noGrp="1"/>
          </p:cNvSpPr>
          <p:nvPr>
            <p:ph type="dt" idx="10"/>
          </p:nvPr>
        </p:nvSpPr>
        <p:spPr>
          <a:xfrm>
            <a:off x="628650" y="635636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6"/>
          <p:cNvSpPr txBox="1">
            <a:spLocks noGrp="1"/>
          </p:cNvSpPr>
          <p:nvPr>
            <p:ph type="ftr" idx="11"/>
          </p:nvPr>
        </p:nvSpPr>
        <p:spPr>
          <a:xfrm>
            <a:off x="3028950" y="6356362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6"/>
          <p:cNvSpPr txBox="1">
            <a:spLocks noGrp="1"/>
          </p:cNvSpPr>
          <p:nvPr>
            <p:ph type="sldNum" idx="12"/>
          </p:nvPr>
        </p:nvSpPr>
        <p:spPr>
          <a:xfrm>
            <a:off x="6457950" y="635636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802690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646C0-3F94-4BC3-A088-7777263082A9}" type="datetimeFigureOut">
              <a:rPr lang="es-US" smtClean="0">
                <a:solidFill>
                  <a:prstClr val="black">
                    <a:tint val="75000"/>
                  </a:prstClr>
                </a:solidFill>
              </a:rPr>
              <a:pPr/>
              <a:t>11/11/2020</a:t>
            </a:fld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17AA9-EA41-4C2A-9B03-FB6497FEB869}" type="slidenum">
              <a:rPr lang="es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8532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646C0-3F94-4BC3-A088-7777263082A9}" type="datetimeFigureOut">
              <a:rPr lang="es-US" smtClean="0">
                <a:solidFill>
                  <a:prstClr val="black">
                    <a:tint val="75000"/>
                  </a:prstClr>
                </a:solidFill>
              </a:rPr>
              <a:pPr/>
              <a:t>11/11/2020</a:t>
            </a:fld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17AA9-EA41-4C2A-9B03-FB6497FEB869}" type="slidenum">
              <a:rPr lang="es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1605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s-ES" smtClean="0"/>
              <a:t>Haga clic para editar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646C0-3F94-4BC3-A088-7777263082A9}" type="datetimeFigureOut">
              <a:rPr lang="en-US" smtClean="0">
                <a:solidFill>
                  <a:prstClr val="black"/>
                </a:solidFill>
              </a:rPr>
              <a:pPr/>
              <a:t>11/11/2020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17AA9-EA41-4C2A-9B03-FB6497FEB869}" type="slidenum">
              <a:rPr lang="en-US" smtClean="0">
                <a:solidFill>
                  <a:prstClr val="black"/>
                </a:solidFill>
              </a:rPr>
              <a:pPr/>
              <a:t>‹Nº›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302696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646C0-3F94-4BC3-A088-7777263082A9}" type="datetimeFigureOut">
              <a:rPr lang="en-US" smtClean="0">
                <a:solidFill>
                  <a:prstClr val="black"/>
                </a:solidFill>
              </a:rPr>
              <a:pPr/>
              <a:t>11/11/2020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17AA9-EA41-4C2A-9B03-FB6497FEB869}" type="slidenum">
              <a:rPr lang="en-US" smtClean="0">
                <a:solidFill>
                  <a:prstClr val="black"/>
                </a:solidFill>
              </a:rPr>
              <a:pPr/>
              <a:t>‹Nº›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404160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646C0-3F94-4BC3-A088-7777263082A9}" type="datetimeFigureOut">
              <a:rPr lang="en-US" smtClean="0">
                <a:solidFill>
                  <a:prstClr val="black"/>
                </a:solidFill>
              </a:rPr>
              <a:pPr/>
              <a:t>11/11/2020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17AA9-EA41-4C2A-9B03-FB6497FEB869}" type="slidenum">
              <a:rPr lang="en-US" smtClean="0">
                <a:solidFill>
                  <a:prstClr val="black"/>
                </a:solidFill>
              </a:rPr>
              <a:pPr/>
              <a:t>‹Nº›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742082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2504" cy="4525963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54296" y="1600201"/>
            <a:ext cx="4032504" cy="4525963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646C0-3F94-4BC3-A088-7777263082A9}" type="datetimeFigureOut">
              <a:rPr lang="en-US" smtClean="0">
                <a:solidFill>
                  <a:prstClr val="black"/>
                </a:solidFill>
              </a:rPr>
              <a:pPr/>
              <a:t>11/11/2020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17AA9-EA41-4C2A-9B03-FB6497FEB869}" type="slidenum">
              <a:rPr lang="en-US" smtClean="0">
                <a:solidFill>
                  <a:prstClr val="black"/>
                </a:solidFill>
              </a:rPr>
              <a:pPr/>
              <a:t>‹Nº›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532098"/>
      </p:ext>
    </p:extLst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646C0-3F94-4BC3-A088-7777263082A9}" type="datetimeFigureOut">
              <a:rPr lang="en-US" smtClean="0">
                <a:solidFill>
                  <a:prstClr val="black"/>
                </a:solidFill>
              </a:rPr>
              <a:pPr/>
              <a:t>11/11/2020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17AA9-EA41-4C2A-9B03-FB6497FEB869}" type="slidenum">
              <a:rPr lang="en-US" smtClean="0">
                <a:solidFill>
                  <a:prstClr val="black"/>
                </a:solidFill>
              </a:rPr>
              <a:pPr/>
              <a:t>‹Nº›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893003"/>
      </p:ext>
    </p:extLst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646C0-3F94-4BC3-A088-7777263082A9}" type="datetimeFigureOut">
              <a:rPr lang="en-US" smtClean="0">
                <a:solidFill>
                  <a:prstClr val="black"/>
                </a:solidFill>
              </a:rPr>
              <a:pPr/>
              <a:t>11/11/2020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17AA9-EA41-4C2A-9B03-FB6497FEB869}" type="slidenum">
              <a:rPr lang="en-US" smtClean="0">
                <a:solidFill>
                  <a:prstClr val="black"/>
                </a:solidFill>
              </a:rPr>
              <a:pPr/>
              <a:t>‹Nº›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958005"/>
      </p:ext>
    </p:extLst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646C0-3F94-4BC3-A088-7777263082A9}" type="datetimeFigureOut">
              <a:rPr lang="en-US" smtClean="0">
                <a:solidFill>
                  <a:prstClr val="black"/>
                </a:solidFill>
              </a:rPr>
              <a:pPr/>
              <a:t>11/11/2020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17AA9-EA41-4C2A-9B03-FB6497FEB869}" type="slidenum">
              <a:rPr lang="en-US" smtClean="0">
                <a:solidFill>
                  <a:prstClr val="black"/>
                </a:solidFill>
              </a:rPr>
              <a:pPr/>
              <a:t>‹Nº›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70598"/>
      </p:ext>
    </p:extLst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646C0-3F94-4BC3-A088-7777263082A9}" type="datetimeFigureOut">
              <a:rPr lang="en-US" smtClean="0">
                <a:solidFill>
                  <a:prstClr val="black"/>
                </a:solidFill>
              </a:rPr>
              <a:pPr/>
              <a:t>11/11/2020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17AA9-EA41-4C2A-9B03-FB6497FEB869}" type="slidenum">
              <a:rPr lang="en-US" smtClean="0">
                <a:solidFill>
                  <a:prstClr val="black"/>
                </a:solidFill>
              </a:rPr>
              <a:pPr/>
              <a:t>‹Nº›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122983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Comparació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7"/>
          <p:cNvSpPr txBox="1"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body" idx="3"/>
          </p:nvPr>
        </p:nvSpPr>
        <p:spPr>
          <a:xfrm>
            <a:off x="4629155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27"/>
          <p:cNvSpPr txBox="1">
            <a:spLocks noGrp="1"/>
          </p:cNvSpPr>
          <p:nvPr>
            <p:ph type="body" idx="4"/>
          </p:nvPr>
        </p:nvSpPr>
        <p:spPr>
          <a:xfrm>
            <a:off x="4629155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27"/>
          <p:cNvSpPr txBox="1">
            <a:spLocks noGrp="1"/>
          </p:cNvSpPr>
          <p:nvPr>
            <p:ph type="dt" idx="10"/>
          </p:nvPr>
        </p:nvSpPr>
        <p:spPr>
          <a:xfrm>
            <a:off x="628650" y="635636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7"/>
          <p:cNvSpPr txBox="1">
            <a:spLocks noGrp="1"/>
          </p:cNvSpPr>
          <p:nvPr>
            <p:ph type="ftr" idx="11"/>
          </p:nvPr>
        </p:nvSpPr>
        <p:spPr>
          <a:xfrm>
            <a:off x="3028950" y="6356362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7"/>
          <p:cNvSpPr txBox="1">
            <a:spLocks noGrp="1"/>
          </p:cNvSpPr>
          <p:nvPr>
            <p:ph type="sldNum" idx="12"/>
          </p:nvPr>
        </p:nvSpPr>
        <p:spPr>
          <a:xfrm>
            <a:off x="6457950" y="635636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615413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646C0-3F94-4BC3-A088-7777263082A9}" type="datetimeFigureOut">
              <a:rPr lang="en-US" smtClean="0">
                <a:solidFill>
                  <a:prstClr val="black"/>
                </a:solidFill>
              </a:rPr>
              <a:pPr/>
              <a:t>11/11/2020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17AA9-EA41-4C2A-9B03-FB6497FEB869}" type="slidenum">
              <a:rPr lang="en-US" smtClean="0">
                <a:solidFill>
                  <a:prstClr val="black"/>
                </a:solidFill>
              </a:rPr>
              <a:pPr/>
              <a:t>‹Nº›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638378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646C0-3F94-4BC3-A088-7777263082A9}" type="datetimeFigureOut">
              <a:rPr lang="en-US" smtClean="0">
                <a:solidFill>
                  <a:prstClr val="black"/>
                </a:solidFill>
              </a:rPr>
              <a:pPr/>
              <a:t>11/11/2020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17AA9-EA41-4C2A-9B03-FB6497FEB869}" type="slidenum">
              <a:rPr lang="en-US" smtClean="0">
                <a:solidFill>
                  <a:prstClr val="black"/>
                </a:solidFill>
              </a:rPr>
              <a:pPr/>
              <a:t>‹Nº›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319026"/>
      </p:ext>
    </p:extLst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52930" cy="5851525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646C0-3F94-4BC3-A088-7777263082A9}" type="datetimeFigureOut">
              <a:rPr lang="en-US" smtClean="0">
                <a:solidFill>
                  <a:prstClr val="black"/>
                </a:solidFill>
              </a:rPr>
              <a:pPr/>
              <a:t>11/11/2020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17AA9-EA41-4C2A-9B03-FB6497FEB869}" type="slidenum">
              <a:rPr lang="en-US" smtClean="0">
                <a:solidFill>
                  <a:prstClr val="black"/>
                </a:solidFill>
              </a:rPr>
              <a:pPr/>
              <a:t>‹Nº›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082100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Solo el título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8"/>
          <p:cNvSpPr txBox="1"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8"/>
          <p:cNvSpPr txBox="1">
            <a:spLocks noGrp="1"/>
          </p:cNvSpPr>
          <p:nvPr>
            <p:ph type="dt" idx="10"/>
          </p:nvPr>
        </p:nvSpPr>
        <p:spPr>
          <a:xfrm>
            <a:off x="628650" y="635636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8"/>
          <p:cNvSpPr txBox="1">
            <a:spLocks noGrp="1"/>
          </p:cNvSpPr>
          <p:nvPr>
            <p:ph type="ftr" idx="11"/>
          </p:nvPr>
        </p:nvSpPr>
        <p:spPr>
          <a:xfrm>
            <a:off x="3028950" y="6356362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8"/>
          <p:cNvSpPr txBox="1">
            <a:spLocks noGrp="1"/>
          </p:cNvSpPr>
          <p:nvPr>
            <p:ph type="sldNum" idx="12"/>
          </p:nvPr>
        </p:nvSpPr>
        <p:spPr>
          <a:xfrm>
            <a:off x="6457950" y="635636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47650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Contenido con título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9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 panose="020B0502020202020204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9"/>
          <p:cNvSpPr txBox="1">
            <a:spLocks noGrp="1"/>
          </p:cNvSpPr>
          <p:nvPr>
            <p:ph type="body" idx="1"/>
          </p:nvPr>
        </p:nvSpPr>
        <p:spPr>
          <a:xfrm>
            <a:off x="3887391" y="987438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9"/>
          <p:cNvSpPr txBox="1">
            <a:spLocks noGrp="1"/>
          </p:cNvSpPr>
          <p:nvPr>
            <p:ph type="body" idx="2"/>
          </p:nvPr>
        </p:nvSpPr>
        <p:spPr>
          <a:xfrm>
            <a:off x="629841" y="2057401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9"/>
          <p:cNvSpPr txBox="1">
            <a:spLocks noGrp="1"/>
          </p:cNvSpPr>
          <p:nvPr>
            <p:ph type="dt" idx="10"/>
          </p:nvPr>
        </p:nvSpPr>
        <p:spPr>
          <a:xfrm>
            <a:off x="628650" y="635636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9"/>
          <p:cNvSpPr txBox="1">
            <a:spLocks noGrp="1"/>
          </p:cNvSpPr>
          <p:nvPr>
            <p:ph type="ftr" idx="11"/>
          </p:nvPr>
        </p:nvSpPr>
        <p:spPr>
          <a:xfrm>
            <a:off x="3028950" y="6356362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9"/>
          <p:cNvSpPr txBox="1">
            <a:spLocks noGrp="1"/>
          </p:cNvSpPr>
          <p:nvPr>
            <p:ph type="sldNum" idx="12"/>
          </p:nvPr>
        </p:nvSpPr>
        <p:spPr>
          <a:xfrm>
            <a:off x="6457950" y="635636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74880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Imagen con título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 panose="020B0502020202020204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0"/>
          <p:cNvSpPr>
            <a:spLocks noGrp="1"/>
          </p:cNvSpPr>
          <p:nvPr>
            <p:ph type="pic" idx="2"/>
          </p:nvPr>
        </p:nvSpPr>
        <p:spPr>
          <a:xfrm>
            <a:off x="3887391" y="987438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None/>
              <a:defRPr sz="3200" b="0" i="0" u="none" strike="noStrike" cap="none">
                <a:solidFill>
                  <a:schemeClr val="dk1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9pPr>
          </a:lstStyle>
          <a:p>
            <a:endParaRPr/>
          </a:p>
        </p:txBody>
      </p:sp>
      <p:sp>
        <p:nvSpPr>
          <p:cNvPr id="68" name="Google Shape;68;p30"/>
          <p:cNvSpPr txBox="1">
            <a:spLocks noGrp="1"/>
          </p:cNvSpPr>
          <p:nvPr>
            <p:ph type="body" idx="1"/>
          </p:nvPr>
        </p:nvSpPr>
        <p:spPr>
          <a:xfrm>
            <a:off x="629841" y="2057401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0"/>
          <p:cNvSpPr txBox="1">
            <a:spLocks noGrp="1"/>
          </p:cNvSpPr>
          <p:nvPr>
            <p:ph type="dt" idx="10"/>
          </p:nvPr>
        </p:nvSpPr>
        <p:spPr>
          <a:xfrm>
            <a:off x="628650" y="635636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0"/>
          <p:cNvSpPr txBox="1">
            <a:spLocks noGrp="1"/>
          </p:cNvSpPr>
          <p:nvPr>
            <p:ph type="ftr" idx="11"/>
          </p:nvPr>
        </p:nvSpPr>
        <p:spPr>
          <a:xfrm>
            <a:off x="3028950" y="6356362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0"/>
          <p:cNvSpPr txBox="1">
            <a:spLocks noGrp="1"/>
          </p:cNvSpPr>
          <p:nvPr>
            <p:ph type="sldNum" idx="12"/>
          </p:nvPr>
        </p:nvSpPr>
        <p:spPr>
          <a:xfrm>
            <a:off x="6457950" y="635636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63971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Título y texto vertical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1"/>
          <p:cNvSpPr txBox="1"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1"/>
          <p:cNvSpPr txBox="1">
            <a:spLocks noGrp="1"/>
          </p:cNvSpPr>
          <p:nvPr>
            <p:ph type="body" idx="1"/>
          </p:nvPr>
        </p:nvSpPr>
        <p:spPr>
          <a:xfrm rot="5400000">
            <a:off x="2396333" y="57944"/>
            <a:ext cx="4351339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1"/>
          <p:cNvSpPr txBox="1">
            <a:spLocks noGrp="1"/>
          </p:cNvSpPr>
          <p:nvPr>
            <p:ph type="dt" idx="10"/>
          </p:nvPr>
        </p:nvSpPr>
        <p:spPr>
          <a:xfrm>
            <a:off x="628650" y="635636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1"/>
          <p:cNvSpPr txBox="1">
            <a:spLocks noGrp="1"/>
          </p:cNvSpPr>
          <p:nvPr>
            <p:ph type="ftr" idx="11"/>
          </p:nvPr>
        </p:nvSpPr>
        <p:spPr>
          <a:xfrm>
            <a:off x="3028950" y="6356362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1"/>
          <p:cNvSpPr txBox="1">
            <a:spLocks noGrp="1"/>
          </p:cNvSpPr>
          <p:nvPr>
            <p:ph type="sldNum" idx="12"/>
          </p:nvPr>
        </p:nvSpPr>
        <p:spPr>
          <a:xfrm>
            <a:off x="6457950" y="635636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4466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Título vertical y text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2"/>
          <p:cNvSpPr txBox="1">
            <a:spLocks noGrp="1"/>
          </p:cNvSpPr>
          <p:nvPr>
            <p:ph type="title"/>
          </p:nvPr>
        </p:nvSpPr>
        <p:spPr>
          <a:xfrm rot="5400000">
            <a:off x="4623597" y="2285211"/>
            <a:ext cx="581183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2"/>
          <p:cNvSpPr txBox="1">
            <a:spLocks noGrp="1"/>
          </p:cNvSpPr>
          <p:nvPr>
            <p:ph type="body" idx="1"/>
          </p:nvPr>
        </p:nvSpPr>
        <p:spPr>
          <a:xfrm rot="5400000">
            <a:off x="623100" y="370686"/>
            <a:ext cx="581183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2"/>
          <p:cNvSpPr txBox="1">
            <a:spLocks noGrp="1"/>
          </p:cNvSpPr>
          <p:nvPr>
            <p:ph type="dt" idx="10"/>
          </p:nvPr>
        </p:nvSpPr>
        <p:spPr>
          <a:xfrm>
            <a:off x="628650" y="635636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2"/>
          <p:cNvSpPr txBox="1">
            <a:spLocks noGrp="1"/>
          </p:cNvSpPr>
          <p:nvPr>
            <p:ph type="ftr" idx="11"/>
          </p:nvPr>
        </p:nvSpPr>
        <p:spPr>
          <a:xfrm>
            <a:off x="3028950" y="6356362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2"/>
          <p:cNvSpPr txBox="1">
            <a:spLocks noGrp="1"/>
          </p:cNvSpPr>
          <p:nvPr>
            <p:ph type="sldNum" idx="12"/>
          </p:nvPr>
        </p:nvSpPr>
        <p:spPr>
          <a:xfrm>
            <a:off x="6457950" y="635636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89341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1"/>
          <p:cNvSpPr txBox="1"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entury Gothic" panose="020B0502020202020204"/>
              <a:buNone/>
              <a:defRPr sz="4400" b="0" i="0" u="none" strike="noStrike" cap="none">
                <a:solidFill>
                  <a:schemeClr val="dk1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1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  <a:defRPr sz="2800" b="0" i="0" u="none" strike="noStrike" cap="none">
                <a:solidFill>
                  <a:schemeClr val="dk1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9pPr>
          </a:lstStyle>
          <a:p>
            <a:endParaRPr/>
          </a:p>
        </p:txBody>
      </p:sp>
      <p:sp>
        <p:nvSpPr>
          <p:cNvPr id="12" name="Google Shape;12;p21"/>
          <p:cNvSpPr txBox="1">
            <a:spLocks noGrp="1"/>
          </p:cNvSpPr>
          <p:nvPr>
            <p:ph type="dt" idx="10"/>
          </p:nvPr>
        </p:nvSpPr>
        <p:spPr>
          <a:xfrm>
            <a:off x="628650" y="635636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9pPr>
          </a:lstStyle>
          <a:p>
            <a:endParaRPr/>
          </a:p>
        </p:txBody>
      </p:sp>
      <p:sp>
        <p:nvSpPr>
          <p:cNvPr id="13" name="Google Shape;13;p21"/>
          <p:cNvSpPr txBox="1">
            <a:spLocks noGrp="1"/>
          </p:cNvSpPr>
          <p:nvPr>
            <p:ph type="ftr" idx="11"/>
          </p:nvPr>
        </p:nvSpPr>
        <p:spPr>
          <a:xfrm>
            <a:off x="3028950" y="6356362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9pPr>
          </a:lstStyle>
          <a:p>
            <a:endParaRPr/>
          </a:p>
        </p:txBody>
      </p:sp>
      <p:sp>
        <p:nvSpPr>
          <p:cNvPr id="14" name="Google Shape;14;p21"/>
          <p:cNvSpPr txBox="1">
            <a:spLocks noGrp="1"/>
          </p:cNvSpPr>
          <p:nvPr>
            <p:ph type="sldNum" idx="12"/>
          </p:nvPr>
        </p:nvSpPr>
        <p:spPr>
          <a:xfrm>
            <a:off x="6457950" y="635636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entury Gothic" panose="020B0502020202020204"/>
                <a:ea typeface="Century Gothic" panose="020B0502020202020204"/>
                <a:cs typeface="Century Gothic" panose="020B0502020202020204"/>
                <a:sym typeface="Century Gothic" panose="020B0502020202020204"/>
              </a:defRPr>
            </a:lvl9pPr>
          </a:lstStyle>
          <a:p>
            <a:fld id="{00000000-1234-1234-1234-123412341234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6530100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151646C0-3F94-4BC3-A088-7777263082A9}" type="datetimeFigureOut">
              <a:rPr lang="es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  <a:buFontTx/>
                <a:buNone/>
              </a:pPr>
              <a:t>11/11/2020</a:t>
            </a:fld>
            <a:endParaRPr lang="es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s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81D17AA9-EA41-4C2A-9B03-FB6497FEB869}" type="slidenum">
              <a:rPr lang="es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  <a:buFontTx/>
                <a:buNone/>
              </a:pPr>
              <a:t>‹Nº›</a:t>
            </a:fld>
            <a:endParaRPr lang="es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892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151646C0-3F94-4BC3-A088-7777263082A9}" type="datetimeFigureOut">
              <a:rPr lang="es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  <a:buFontTx/>
                <a:buNone/>
              </a:pPr>
              <a:t>11/11/2020</a:t>
            </a:fld>
            <a:endParaRPr lang="es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s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81D17AA9-EA41-4C2A-9B03-FB6497FEB869}" type="slidenum">
              <a:rPr lang="es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  <a:buFontTx/>
                <a:buNone/>
              </a:pPr>
              <a:t>‹Nº›</a:t>
            </a:fld>
            <a:endParaRPr lang="es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2989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ítulo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Marcador de posición de texto 1026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Marcador de posición de fecha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050"/>
            </a:lvl1pPr>
          </a:lstStyle>
          <a:p>
            <a:pPr>
              <a:buClrTx/>
              <a:buFontTx/>
              <a:buNone/>
            </a:pPr>
            <a:fld id="{151646C0-3F94-4BC3-A088-7777263082A9}" type="datetimeFigureOut">
              <a:rPr lang="en-US" kern="1200" smtClean="0">
                <a:solidFill>
                  <a:prstClr val="black"/>
                </a:solidFill>
                <a:cs typeface="+mn-cs"/>
              </a:rPr>
              <a:pPr>
                <a:buClrTx/>
                <a:buFontTx/>
                <a:buNone/>
              </a:pPr>
              <a:t>11/11/2020</a:t>
            </a:fld>
            <a:endParaRPr lang="en-US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1029" name="Marcador de posición de pie de página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050"/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1030" name="Marcador de posición de número de diapositiva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050"/>
            </a:lvl1pPr>
          </a:lstStyle>
          <a:p>
            <a:pPr>
              <a:buClrTx/>
              <a:buFontTx/>
              <a:buNone/>
            </a:pPr>
            <a:fld id="{81D17AA9-EA41-4C2A-9B03-FB6497FEB869}" type="slidenum">
              <a:rPr lang="en-US" kern="1200" smtClean="0">
                <a:solidFill>
                  <a:prstClr val="black"/>
                </a:solidFill>
                <a:cs typeface="+mn-cs"/>
              </a:rPr>
              <a:pPr>
                <a:buClrTx/>
                <a:buFontTx/>
                <a:buNone/>
              </a:pPr>
              <a:t>‹Nº›</a:t>
            </a:fld>
            <a:endParaRPr lang="en-US" kern="120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7865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hf sldNum="0" hdr="0" ftr="0" dt="0"/>
  <p:txStyles>
    <p:titleStyle>
      <a:lvl1pPr marL="0" lvl="0" indent="0" algn="ctr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3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57175" lvl="0" indent="-257175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57213" lvl="1" indent="-214313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57250" lvl="2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00150" lvl="3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543050" lvl="4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85950" lvl="5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228850" lvl="6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71750" lvl="7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14650" lvl="8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80604020202020204" pitchFamily="34" charset="0"/>
        <a:buNone/>
        <a:defRPr sz="135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42900" lvl="1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80604020202020204" pitchFamily="34" charset="0"/>
        <a:buNone/>
        <a:defRPr b="0" i="0" u="none" kern="1200" baseline="0">
          <a:solidFill>
            <a:schemeClr val="tx1"/>
          </a:solidFill>
          <a:latin typeface="Arial" panose="02080604020202020204" pitchFamily="34" charset="0"/>
          <a:ea typeface="+mn-ea"/>
          <a:cs typeface="+mn-cs"/>
        </a:defRPr>
      </a:lvl2pPr>
      <a:lvl3pPr marL="685800" lvl="2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80604020202020204" pitchFamily="34" charset="0"/>
        <a:buNone/>
        <a:defRPr b="0" i="0" u="none" kern="1200" baseline="0">
          <a:solidFill>
            <a:schemeClr val="tx1"/>
          </a:solidFill>
          <a:latin typeface="Arial" panose="02080604020202020204" pitchFamily="34" charset="0"/>
          <a:ea typeface="+mn-ea"/>
          <a:cs typeface="+mn-cs"/>
        </a:defRPr>
      </a:lvl3pPr>
      <a:lvl4pPr marL="1028700" lvl="3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80604020202020204" pitchFamily="34" charset="0"/>
        <a:buNone/>
        <a:defRPr b="0" i="0" u="none" kern="1200" baseline="0">
          <a:solidFill>
            <a:schemeClr val="tx1"/>
          </a:solidFill>
          <a:latin typeface="Arial" panose="02080604020202020204" pitchFamily="34" charset="0"/>
          <a:ea typeface="+mn-ea"/>
          <a:cs typeface="+mn-cs"/>
        </a:defRPr>
      </a:lvl4pPr>
      <a:lvl5pPr marL="1371600" lvl="4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80604020202020204" pitchFamily="34" charset="0"/>
        <a:buNone/>
        <a:defRPr b="0" i="0" u="none" kern="1200" baseline="0">
          <a:solidFill>
            <a:schemeClr val="tx1"/>
          </a:solidFill>
          <a:latin typeface="Arial" panose="02080604020202020204" pitchFamily="34" charset="0"/>
          <a:ea typeface="+mn-ea"/>
          <a:cs typeface="+mn-cs"/>
        </a:defRPr>
      </a:lvl5pPr>
      <a:lvl6pPr marL="1714500" lvl="5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80604020202020204" pitchFamily="34" charset="0"/>
        <a:buNone/>
        <a:defRPr b="0" i="0" u="none" kern="1200" baseline="0">
          <a:solidFill>
            <a:schemeClr val="tx1"/>
          </a:solidFill>
          <a:latin typeface="Arial" panose="02080604020202020204" pitchFamily="34" charset="0"/>
          <a:ea typeface="+mn-ea"/>
          <a:cs typeface="+mn-cs"/>
        </a:defRPr>
      </a:lvl6pPr>
      <a:lvl7pPr marL="2057400" lvl="6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80604020202020204" pitchFamily="34" charset="0"/>
        <a:buNone/>
        <a:defRPr b="0" i="0" u="none" kern="1200" baseline="0">
          <a:solidFill>
            <a:schemeClr val="tx1"/>
          </a:solidFill>
          <a:latin typeface="Arial" panose="02080604020202020204" pitchFamily="34" charset="0"/>
          <a:ea typeface="+mn-ea"/>
          <a:cs typeface="+mn-cs"/>
        </a:defRPr>
      </a:lvl7pPr>
      <a:lvl8pPr marL="2400300" lvl="7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80604020202020204" pitchFamily="34" charset="0"/>
        <a:buNone/>
        <a:defRPr b="0" i="0" u="none" kern="1200" baseline="0">
          <a:solidFill>
            <a:schemeClr val="tx1"/>
          </a:solidFill>
          <a:latin typeface="Arial" panose="02080604020202020204" pitchFamily="34" charset="0"/>
          <a:ea typeface="+mn-ea"/>
          <a:cs typeface="+mn-cs"/>
        </a:defRPr>
      </a:lvl8pPr>
      <a:lvl9pPr marL="2743200" lvl="8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80604020202020204" pitchFamily="34" charset="0"/>
        <a:buNone/>
        <a:defRPr b="0" i="0" u="none" kern="1200" baseline="0">
          <a:solidFill>
            <a:schemeClr val="tx1"/>
          </a:solidFill>
          <a:latin typeface="Arial" panose="0208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hyperlink" Target="http://linoit.com/users/angelorc93/canvases/Enfoques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0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1.png"/><Relationship Id="rId5" Type="http://schemas.openxmlformats.org/officeDocument/2006/relationships/hyperlink" Target="https://www.unfpa.org/es/el-enfoque-basado-en-los-derechos-humanos" TargetMode="Externa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6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1.xml"/><Relationship Id="rId6" Type="http://schemas.openxmlformats.org/officeDocument/2006/relationships/hyperlink" Target="http://linoit.com/users/angelorc93/canvases/%C2%BFCiudad%20es%3F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.png"/><Relationship Id="rId7" Type="http://schemas.openxmlformats.org/officeDocument/2006/relationships/image" Target="../media/image29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8.jpeg"/><Relationship Id="rId11" Type="http://schemas.openxmlformats.org/officeDocument/2006/relationships/image" Target="../media/image33.png"/><Relationship Id="rId5" Type="http://schemas.openxmlformats.org/officeDocument/2006/relationships/image" Target="../media/image27.jpeg"/><Relationship Id="rId10" Type="http://schemas.openxmlformats.org/officeDocument/2006/relationships/image" Target="../media/image32.png"/><Relationship Id="rId4" Type="http://schemas.openxmlformats.org/officeDocument/2006/relationships/image" Target="../media/image3.png"/><Relationship Id="rId9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0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2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3.jp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4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5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6.jp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7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1.emf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8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mHCFw1_zY-M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>
            <a:off x="558129" y="6355022"/>
            <a:ext cx="6893465" cy="30502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462" y="455907"/>
            <a:ext cx="1106564" cy="40776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 flipH="1">
            <a:off x="2222795" y="655287"/>
            <a:ext cx="6249838" cy="289228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361" y="1071425"/>
            <a:ext cx="6855986" cy="328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1742467" y="4486410"/>
            <a:ext cx="573977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</a:pPr>
            <a:r>
              <a:rPr lang="es-EC" sz="3000" b="1" kern="1200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ESCUELA DE GOBERNABILIDAD</a:t>
            </a:r>
            <a:endParaRPr lang="es-ES" sz="30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2477360" y="5005217"/>
            <a:ext cx="42699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</a:pPr>
            <a:r>
              <a:rPr lang="es-EC" sz="2400" b="1" kern="1200" dirty="0">
                <a:solidFill>
                  <a:srgbClr val="C00000"/>
                </a:solidFill>
                <a:latin typeface="Calibri" panose="020F0502020204030204"/>
                <a:ea typeface="+mn-ea"/>
                <a:cs typeface="+mn-cs"/>
              </a:rPr>
              <a:t>NIVEL BÁSICO INTRODUCTORIO </a:t>
            </a:r>
            <a:endParaRPr lang="es-ES" sz="2400" b="1" kern="1200" dirty="0">
              <a:solidFill>
                <a:srgbClr val="C00000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8250" y="5740026"/>
            <a:ext cx="1462658" cy="767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9327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5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>
            <a:off x="1064403" y="6289231"/>
            <a:ext cx="6893465" cy="305027"/>
          </a:xfrm>
          <a:prstGeom prst="rect">
            <a:avLst/>
          </a:prstGeom>
        </p:spPr>
      </p:pic>
      <p:pic>
        <p:nvPicPr>
          <p:cNvPr id="8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121" y="394637"/>
            <a:ext cx="1106564" cy="407768"/>
          </a:xfrm>
          <a:prstGeom prst="rect">
            <a:avLst/>
          </a:prstGeom>
        </p:spPr>
      </p:pic>
      <p:pic>
        <p:nvPicPr>
          <p:cNvPr id="9" name="Imagen 7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 flipH="1">
            <a:off x="1915064" y="548506"/>
            <a:ext cx="6249838" cy="289228"/>
          </a:xfrm>
          <a:prstGeom prst="rect">
            <a:avLst/>
          </a:prstGeom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2074" y="6032347"/>
            <a:ext cx="979098" cy="51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0530" y="2010409"/>
            <a:ext cx="5418841" cy="284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535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5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>
            <a:off x="1064403" y="6289231"/>
            <a:ext cx="6893465" cy="305027"/>
          </a:xfrm>
          <a:prstGeom prst="rect">
            <a:avLst/>
          </a:prstGeom>
        </p:spPr>
      </p:pic>
      <p:pic>
        <p:nvPicPr>
          <p:cNvPr id="8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121" y="394637"/>
            <a:ext cx="1106564" cy="407768"/>
          </a:xfrm>
          <a:prstGeom prst="rect">
            <a:avLst/>
          </a:prstGeom>
        </p:spPr>
      </p:pic>
      <p:pic>
        <p:nvPicPr>
          <p:cNvPr id="9" name="Imagen 7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 flipH="1">
            <a:off x="1915064" y="548506"/>
            <a:ext cx="6249838" cy="289228"/>
          </a:xfrm>
          <a:prstGeom prst="rect">
            <a:avLst/>
          </a:prstGeom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2074" y="6032347"/>
            <a:ext cx="979098" cy="51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9975" y="987228"/>
            <a:ext cx="3034641" cy="5139849"/>
          </a:xfrm>
          <a:prstGeom prst="rect">
            <a:avLst/>
          </a:prstGeom>
        </p:spPr>
      </p:pic>
      <p:sp>
        <p:nvSpPr>
          <p:cNvPr id="11" name="Rectángulo 15"/>
          <p:cNvSpPr/>
          <p:nvPr/>
        </p:nvSpPr>
        <p:spPr>
          <a:xfrm>
            <a:off x="4589416" y="2367468"/>
            <a:ext cx="354439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44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¿En qué iglesia se encuentra…..? </a:t>
            </a:r>
            <a:endParaRPr lang="es-EC" sz="4400" b="1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96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5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>
            <a:off x="1064403" y="6289231"/>
            <a:ext cx="6893465" cy="305027"/>
          </a:xfrm>
          <a:prstGeom prst="rect">
            <a:avLst/>
          </a:prstGeom>
        </p:spPr>
      </p:pic>
      <p:pic>
        <p:nvPicPr>
          <p:cNvPr id="8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121" y="394637"/>
            <a:ext cx="1106564" cy="407768"/>
          </a:xfrm>
          <a:prstGeom prst="rect">
            <a:avLst/>
          </a:prstGeom>
        </p:spPr>
      </p:pic>
      <p:pic>
        <p:nvPicPr>
          <p:cNvPr id="9" name="Imagen 7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 flipH="1">
            <a:off x="1915064" y="548506"/>
            <a:ext cx="6249838" cy="289228"/>
          </a:xfrm>
          <a:prstGeom prst="rect">
            <a:avLst/>
          </a:prstGeom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2074" y="6032347"/>
            <a:ext cx="979098" cy="51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9922" y="1082682"/>
            <a:ext cx="2729628" cy="4858911"/>
          </a:xfrm>
          <a:prstGeom prst="rect">
            <a:avLst/>
          </a:prstGeom>
        </p:spPr>
      </p:pic>
      <p:pic>
        <p:nvPicPr>
          <p:cNvPr id="11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1251" y="1082683"/>
            <a:ext cx="2733948" cy="485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96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>
            <a:off x="1064402" y="6379858"/>
            <a:ext cx="6893465" cy="30502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121" y="267464"/>
            <a:ext cx="1106564" cy="40776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 flipH="1">
            <a:off x="1915064" y="675232"/>
            <a:ext cx="6249838" cy="289228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9705" y="6156004"/>
            <a:ext cx="979098" cy="51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ángulo 3"/>
          <p:cNvSpPr/>
          <p:nvPr/>
        </p:nvSpPr>
        <p:spPr>
          <a:xfrm>
            <a:off x="918753" y="758476"/>
            <a:ext cx="7393577" cy="595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s-EC" sz="3200" b="1" dirty="0" smtClean="0">
                <a:solidFill>
                  <a:srgbClr val="FF0000"/>
                </a:solidFill>
                <a:latin typeface="Calibri" panose="020F0502020204030204" pitchFamily="34" charset="0"/>
                <a:ea typeface="Noto Sans Symbols"/>
                <a:cs typeface="Noto Sans Symbols"/>
              </a:rPr>
              <a:t>Enfoques</a:t>
            </a:r>
            <a:endParaRPr lang="es-EC" sz="3200" b="1" dirty="0">
              <a:solidFill>
                <a:srgbClr val="FF0000"/>
              </a:solidFill>
              <a:latin typeface="Calibri" panose="020F0502020204030204" pitchFamily="34" charset="0"/>
              <a:ea typeface="Noto Sans Symbols"/>
              <a:cs typeface="Noto Sans Symbols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405" y="1530200"/>
            <a:ext cx="7063921" cy="3973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0885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" r="16755" b="-179058"/>
          <a:stretch/>
        </p:blipFill>
        <p:spPr>
          <a:xfrm>
            <a:off x="1064403" y="5530194"/>
            <a:ext cx="6893465" cy="30502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121" y="267464"/>
            <a:ext cx="1106564" cy="40776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" r="16755" b="-179058"/>
          <a:stretch/>
        </p:blipFill>
        <p:spPr>
          <a:xfrm flipH="1">
            <a:off x="1915064" y="675232"/>
            <a:ext cx="6249838" cy="289228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902" y="5363670"/>
            <a:ext cx="979098" cy="51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ángulo 3"/>
          <p:cNvSpPr/>
          <p:nvPr/>
        </p:nvSpPr>
        <p:spPr>
          <a:xfrm>
            <a:off x="1269173" y="2462497"/>
            <a:ext cx="206621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200" b="1" dirty="0">
                <a:solidFill>
                  <a:srgbClr val="FF0000"/>
                </a:solidFill>
              </a:rPr>
              <a:t>T</a:t>
            </a:r>
            <a:r>
              <a:rPr lang="es-EC" sz="3200" b="1" dirty="0" smtClean="0">
                <a:solidFill>
                  <a:srgbClr val="FF0000"/>
                </a:solidFill>
              </a:rPr>
              <a:t>écnica de </a:t>
            </a:r>
            <a:r>
              <a:rPr lang="es-EC" sz="3200" b="1" dirty="0">
                <a:solidFill>
                  <a:srgbClr val="FF0000"/>
                </a:solidFill>
              </a:rPr>
              <a:t>collage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8798" y="1806253"/>
            <a:ext cx="4239070" cy="2882147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941682" y="5026063"/>
            <a:ext cx="44726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US" dirty="0">
                <a:hlinkClick r:id="rId7"/>
              </a:rPr>
              <a:t>http://</a:t>
            </a:r>
            <a:r>
              <a:rPr lang="es-US" dirty="0" smtClean="0">
                <a:hlinkClick r:id="rId7"/>
              </a:rPr>
              <a:t>linoit.com/users/angelorc93/canvases/Enfoques</a:t>
            </a:r>
            <a:r>
              <a:rPr lang="es-US" dirty="0" smtClean="0"/>
              <a:t> </a:t>
            </a:r>
            <a:endParaRPr lang="es-US" dirty="0"/>
          </a:p>
        </p:txBody>
      </p:sp>
    </p:spTree>
    <p:extLst>
      <p:ext uri="{BB962C8B-B14F-4D97-AF65-F5344CB8AC3E}">
        <p14:creationId xmlns:p14="http://schemas.microsoft.com/office/powerpoint/2010/main" val="1434102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>
            <a:off x="1064403" y="6331306"/>
            <a:ext cx="6893465" cy="30502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121" y="63580"/>
            <a:ext cx="1106564" cy="40776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 flipH="1">
            <a:off x="1915064" y="267464"/>
            <a:ext cx="6249838" cy="289228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8258" y="6122565"/>
            <a:ext cx="979098" cy="51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ángulo 3"/>
          <p:cNvSpPr/>
          <p:nvPr/>
        </p:nvSpPr>
        <p:spPr>
          <a:xfrm>
            <a:off x="870857" y="571585"/>
            <a:ext cx="73935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2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Enfoque de Derechos Humanos</a:t>
            </a:r>
            <a:endParaRPr lang="es-EC" sz="32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674792" y="1258652"/>
            <a:ext cx="5392397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2600" dirty="0" smtClean="0">
                <a:solidFill>
                  <a:srgbClr val="0070C0"/>
                </a:solidFill>
                <a:latin typeface="+mn-lt"/>
              </a:rPr>
              <a:t>(…) se </a:t>
            </a:r>
            <a:r>
              <a:rPr lang="es-EC" sz="2600" dirty="0">
                <a:solidFill>
                  <a:srgbClr val="0070C0"/>
                </a:solidFill>
                <a:latin typeface="+mn-lt"/>
              </a:rPr>
              <a:t>centra en los </a:t>
            </a:r>
            <a:r>
              <a:rPr lang="es-EC" sz="2600" b="1" dirty="0">
                <a:solidFill>
                  <a:srgbClr val="0070C0"/>
                </a:solidFill>
                <a:latin typeface="+mn-lt"/>
              </a:rPr>
              <a:t>grupos</a:t>
            </a:r>
            <a:r>
              <a:rPr lang="es-EC" sz="2600" dirty="0">
                <a:solidFill>
                  <a:srgbClr val="0070C0"/>
                </a:solidFill>
                <a:latin typeface="+mn-lt"/>
              </a:rPr>
              <a:t> de población que son objeto de una </a:t>
            </a:r>
            <a:r>
              <a:rPr lang="es-EC" sz="2600" b="1" dirty="0">
                <a:solidFill>
                  <a:srgbClr val="0070C0"/>
                </a:solidFill>
                <a:latin typeface="+mn-lt"/>
              </a:rPr>
              <a:t>mayor marginación, exclusión y discriminación</a:t>
            </a:r>
            <a:r>
              <a:rPr lang="es-EC" sz="2600" dirty="0">
                <a:solidFill>
                  <a:srgbClr val="0070C0"/>
                </a:solidFill>
                <a:latin typeface="+mn-lt"/>
              </a:rPr>
              <a:t>. Este enfoque a menudo </a:t>
            </a:r>
            <a:r>
              <a:rPr lang="es-EC" sz="2600" b="1" dirty="0">
                <a:solidFill>
                  <a:srgbClr val="0070C0"/>
                </a:solidFill>
                <a:latin typeface="+mn-lt"/>
              </a:rPr>
              <a:t>requiere un análisis de las normas de género, de las diferentes formas de discriminación y de los desequilibrios de poder </a:t>
            </a:r>
            <a:r>
              <a:rPr lang="es-EC" sz="2600" dirty="0">
                <a:solidFill>
                  <a:srgbClr val="0070C0"/>
                </a:solidFill>
                <a:latin typeface="+mn-lt"/>
              </a:rPr>
              <a:t>a fin de garantizar que las intervenciones lleguen a los segmentos más marginados de la población.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674792" y="5823704"/>
            <a:ext cx="62306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200" b="1" dirty="0" err="1">
                <a:solidFill>
                  <a:srgbClr val="0070C0"/>
                </a:solidFill>
                <a:latin typeface="Calibri" panose="020F0502020204030204" pitchFamily="34" charset="0"/>
              </a:rPr>
              <a:t>Linkcografía</a:t>
            </a:r>
            <a:r>
              <a:rPr lang="es-EC" sz="1200" b="1" dirty="0">
                <a:solidFill>
                  <a:srgbClr val="0070C0"/>
                </a:solidFill>
                <a:latin typeface="Calibri" panose="020F0502020204030204" pitchFamily="34" charset="0"/>
              </a:rPr>
              <a:t>: </a:t>
            </a:r>
            <a:r>
              <a:rPr lang="es-EC" sz="1200" dirty="0">
                <a:latin typeface="Calibri" panose="020F0502020204030204" pitchFamily="34" charset="0"/>
                <a:hlinkClick r:id="rId5"/>
              </a:rPr>
              <a:t>https://</a:t>
            </a:r>
            <a:r>
              <a:rPr lang="es-EC" sz="1200" dirty="0" smtClean="0">
                <a:latin typeface="Calibri" panose="020F0502020204030204" pitchFamily="34" charset="0"/>
                <a:hlinkClick r:id="rId5"/>
              </a:rPr>
              <a:t>www.unfpa.org/es/el-enfoque-basado-en-los-derechos-humanos</a:t>
            </a:r>
            <a:endParaRPr lang="es-EC" sz="1200" dirty="0" smtClean="0">
              <a:latin typeface="Calibri" panose="020F0502020204030204" pitchFamily="34" charset="0"/>
            </a:endParaRPr>
          </a:p>
          <a:p>
            <a:r>
              <a:rPr lang="es-EC" sz="1200" b="1" dirty="0">
                <a:solidFill>
                  <a:srgbClr val="0070C0"/>
                </a:solidFill>
                <a:latin typeface="Calibri" panose="020F0502020204030204" pitchFamily="34" charset="0"/>
              </a:rPr>
              <a:t>Negrillas son </a:t>
            </a:r>
            <a:r>
              <a:rPr lang="es-EC" sz="12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mías</a:t>
            </a:r>
            <a:endParaRPr lang="es-EC" sz="1200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75" y="1369260"/>
            <a:ext cx="2343150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225" y="3658179"/>
            <a:ext cx="2838450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7979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>
            <a:off x="1064403" y="5530194"/>
            <a:ext cx="6893465" cy="30502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121" y="267464"/>
            <a:ext cx="1106564" cy="40776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 flipH="1">
            <a:off x="1915064" y="675232"/>
            <a:ext cx="6249838" cy="289228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546" y="6067677"/>
            <a:ext cx="979098" cy="51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ángulo 3"/>
          <p:cNvSpPr/>
          <p:nvPr/>
        </p:nvSpPr>
        <p:spPr>
          <a:xfrm>
            <a:off x="918754" y="912893"/>
            <a:ext cx="7393577" cy="595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s-EC" sz="3200" b="1" dirty="0" smtClean="0">
                <a:solidFill>
                  <a:srgbClr val="FF0000"/>
                </a:solidFill>
                <a:latin typeface="Calibri" panose="020F0502020204030204" pitchFamily="34" charset="0"/>
                <a:ea typeface="Noto Sans Symbols"/>
                <a:cs typeface="Noto Sans Symbols"/>
              </a:rPr>
              <a:t>Enfoque Sistémico</a:t>
            </a:r>
            <a:endParaRPr lang="es-EC" sz="3200" b="1" dirty="0">
              <a:solidFill>
                <a:srgbClr val="FF0000"/>
              </a:solidFill>
              <a:latin typeface="Calibri" panose="020F0502020204030204" pitchFamily="34" charset="0"/>
              <a:ea typeface="Noto Sans Symbols"/>
              <a:cs typeface="Noto Sans Symbols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98" y="1447992"/>
            <a:ext cx="7925887" cy="4457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Imagen 7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 flipH="1">
            <a:off x="1708030" y="6262093"/>
            <a:ext cx="6249838" cy="289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425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>
            <a:off x="1064403" y="6512664"/>
            <a:ext cx="6893465" cy="30502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121" y="267464"/>
            <a:ext cx="1106564" cy="40776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 flipH="1">
            <a:off x="2019567" y="453673"/>
            <a:ext cx="6249838" cy="289228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982" y="6214024"/>
            <a:ext cx="979098" cy="51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444566" y="694358"/>
            <a:ext cx="33297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32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Enfoque Sistémico</a:t>
            </a:r>
            <a:endParaRPr lang="es-EC" sz="3200" dirty="0">
              <a:latin typeface="Calibri" panose="020F050202020403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2245629" y="1288523"/>
            <a:ext cx="6430861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3200" dirty="0" smtClean="0">
                <a:solidFill>
                  <a:srgbClr val="0070C0"/>
                </a:solidFill>
                <a:latin typeface="Calibri" panose="020F0502020204030204"/>
              </a:rPr>
              <a:t>Posibilita “… el </a:t>
            </a:r>
            <a:r>
              <a:rPr lang="es-EC" sz="3200" b="1" dirty="0">
                <a:solidFill>
                  <a:srgbClr val="0070C0"/>
                </a:solidFill>
                <a:latin typeface="Calibri" panose="020F0502020204030204"/>
              </a:rPr>
              <a:t>análisis holístico e integral de fenómenos y situaciones </a:t>
            </a:r>
            <a:r>
              <a:rPr lang="es-EC" sz="3200" b="1" dirty="0" smtClean="0">
                <a:solidFill>
                  <a:srgbClr val="0070C0"/>
                </a:solidFill>
                <a:latin typeface="Calibri" panose="020F0502020204030204"/>
              </a:rPr>
              <a:t>complejas</a:t>
            </a:r>
            <a:r>
              <a:rPr lang="es-EC" sz="3200" dirty="0" smtClean="0">
                <a:solidFill>
                  <a:srgbClr val="0070C0"/>
                </a:solidFill>
                <a:latin typeface="Calibri" panose="020F0502020204030204"/>
              </a:rPr>
              <a:t>… </a:t>
            </a:r>
            <a:r>
              <a:rPr lang="es-EC" sz="3200" dirty="0">
                <a:solidFill>
                  <a:srgbClr val="0070C0"/>
                </a:solidFill>
                <a:latin typeface="Calibri" panose="020F0502020204030204"/>
              </a:rPr>
              <a:t>u</a:t>
            </a:r>
            <a:r>
              <a:rPr lang="es-EC" sz="3200" dirty="0" smtClean="0">
                <a:solidFill>
                  <a:srgbClr val="0070C0"/>
                </a:solidFill>
                <a:latin typeface="Calibri" panose="020F0502020204030204"/>
              </a:rPr>
              <a:t>bica </a:t>
            </a:r>
            <a:r>
              <a:rPr lang="es-EC" sz="3200" dirty="0">
                <a:solidFill>
                  <a:srgbClr val="0070C0"/>
                </a:solidFill>
                <a:latin typeface="Calibri" panose="020F0502020204030204"/>
              </a:rPr>
              <a:t>las cosas dentro de su propio contexto y </a:t>
            </a:r>
            <a:r>
              <a:rPr lang="es-EC" sz="3200" dirty="0" smtClean="0">
                <a:solidFill>
                  <a:srgbClr val="0070C0"/>
                </a:solidFill>
                <a:latin typeface="Calibri" panose="020F0502020204030204"/>
              </a:rPr>
              <a:t>establece </a:t>
            </a:r>
            <a:r>
              <a:rPr lang="es-EC" sz="3200" dirty="0">
                <a:solidFill>
                  <a:srgbClr val="0070C0"/>
                </a:solidFill>
                <a:latin typeface="Calibri" panose="020F0502020204030204"/>
              </a:rPr>
              <a:t>las relaciones entre </a:t>
            </a:r>
            <a:r>
              <a:rPr lang="es-EC" sz="3200" dirty="0" smtClean="0">
                <a:solidFill>
                  <a:srgbClr val="0070C0"/>
                </a:solidFill>
                <a:latin typeface="Calibri" panose="020F0502020204030204"/>
              </a:rPr>
              <a:t>ellas… se </a:t>
            </a:r>
            <a:r>
              <a:rPr lang="es-EC" sz="3200" dirty="0">
                <a:solidFill>
                  <a:srgbClr val="0070C0"/>
                </a:solidFill>
                <a:latin typeface="Calibri" panose="020F0502020204030204"/>
              </a:rPr>
              <a:t>caracteriza por un </a:t>
            </a:r>
            <a:r>
              <a:rPr lang="es-EC" sz="3200" b="1" dirty="0">
                <a:solidFill>
                  <a:srgbClr val="0070C0"/>
                </a:solidFill>
                <a:latin typeface="Calibri" panose="020F0502020204030204"/>
              </a:rPr>
              <a:t>análisis de las </a:t>
            </a:r>
            <a:r>
              <a:rPr lang="es-EC" sz="3200" b="1" i="1" dirty="0">
                <a:solidFill>
                  <a:srgbClr val="0070C0"/>
                </a:solidFill>
                <a:latin typeface="Calibri" panose="020F0502020204030204"/>
              </a:rPr>
              <a:t>relaciones e interconexiones</a:t>
            </a:r>
            <a:r>
              <a:rPr lang="es-EC" sz="3200" i="1" dirty="0">
                <a:solidFill>
                  <a:srgbClr val="0070C0"/>
                </a:solidFill>
                <a:latin typeface="Calibri" panose="020F0502020204030204"/>
              </a:rPr>
              <a:t> </a:t>
            </a:r>
            <a:r>
              <a:rPr lang="es-EC" sz="3200" dirty="0">
                <a:solidFill>
                  <a:srgbClr val="0070C0"/>
                </a:solidFill>
                <a:latin typeface="Calibri" panose="020F0502020204030204"/>
              </a:rPr>
              <a:t>que existen entre los elementos, factores y/o actores que constituyen un fenómeno o </a:t>
            </a:r>
            <a:r>
              <a:rPr lang="es-EC" sz="3200" dirty="0" smtClean="0">
                <a:solidFill>
                  <a:srgbClr val="0070C0"/>
                </a:solidFill>
                <a:latin typeface="Calibri" panose="020F0502020204030204"/>
              </a:rPr>
              <a:t>situación”. </a:t>
            </a:r>
            <a:endParaRPr lang="es-EC" sz="3200" dirty="0"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253171" y="6182170"/>
            <a:ext cx="448552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Tx/>
              <a:buFontTx/>
              <a:buNone/>
              <a:defRPr/>
            </a:pPr>
            <a:r>
              <a:rPr lang="es-EC" sz="11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Comisión Ciudadana de Transparencia y Probidad de </a:t>
            </a:r>
            <a:r>
              <a:rPr lang="es-EC" sz="1100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Quetzaltenango</a:t>
            </a:r>
            <a:r>
              <a:rPr lang="es-EC" sz="11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, 2010</a:t>
            </a:r>
          </a:p>
          <a:p>
            <a:pPr>
              <a:buClrTx/>
              <a:buFontTx/>
              <a:buNone/>
              <a:defRPr/>
            </a:pPr>
            <a:r>
              <a:rPr lang="es-EC" sz="11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Negrillas son mías</a:t>
            </a:r>
            <a:endParaRPr lang="es-EC" sz="1100" b="1" dirty="0">
              <a:solidFill>
                <a:sysClr val="windowText" lastClr="000000"/>
              </a:solidFill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660" y="2145859"/>
            <a:ext cx="2054443" cy="1392205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660" y="3649832"/>
            <a:ext cx="2124212" cy="110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104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5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>
            <a:off x="1064403" y="6289231"/>
            <a:ext cx="6893465" cy="305027"/>
          </a:xfrm>
          <a:prstGeom prst="rect">
            <a:avLst/>
          </a:prstGeom>
        </p:spPr>
      </p:pic>
      <p:pic>
        <p:nvPicPr>
          <p:cNvPr id="8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121" y="394637"/>
            <a:ext cx="1106564" cy="407768"/>
          </a:xfrm>
          <a:prstGeom prst="rect">
            <a:avLst/>
          </a:prstGeom>
        </p:spPr>
      </p:pic>
      <p:pic>
        <p:nvPicPr>
          <p:cNvPr id="9" name="Imagen 7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 flipH="1">
            <a:off x="1915064" y="548506"/>
            <a:ext cx="6249838" cy="289228"/>
          </a:xfrm>
          <a:prstGeom prst="rect">
            <a:avLst/>
          </a:prstGeom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2074" y="6032347"/>
            <a:ext cx="979098" cy="51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ángulo 3"/>
          <p:cNvSpPr/>
          <p:nvPr/>
        </p:nvSpPr>
        <p:spPr>
          <a:xfrm>
            <a:off x="992777" y="1913701"/>
            <a:ext cx="3357843" cy="3712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C" sz="3600" b="1" dirty="0">
                <a:solidFill>
                  <a:srgbClr val="FF0000"/>
                </a:solidFill>
                <a:latin typeface="Calibri" panose="020F0502020204030204" pitchFamily="34" charset="0"/>
              </a:rPr>
              <a:t>Percepciones sobre las ciudades… ¿qué entiendo por Ciudad?</a:t>
            </a:r>
          </a:p>
          <a:p>
            <a:r>
              <a:rPr lang="es-EC" sz="36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	</a:t>
            </a:r>
            <a:endParaRPr lang="es-EC" sz="36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1198" y="987222"/>
            <a:ext cx="4508751" cy="4213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723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>
            <a:off x="1064403" y="6259955"/>
            <a:ext cx="6893465" cy="30502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121" y="267464"/>
            <a:ext cx="1106564" cy="40776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 flipH="1">
            <a:off x="1915064" y="675232"/>
            <a:ext cx="6249838" cy="289228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7868" y="6051214"/>
            <a:ext cx="979098" cy="51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ángulo 3"/>
          <p:cNvSpPr/>
          <p:nvPr/>
        </p:nvSpPr>
        <p:spPr>
          <a:xfrm>
            <a:off x="1269173" y="2462497"/>
            <a:ext cx="206621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200" b="1" dirty="0">
                <a:solidFill>
                  <a:srgbClr val="FF0000"/>
                </a:solidFill>
              </a:rPr>
              <a:t>T</a:t>
            </a:r>
            <a:r>
              <a:rPr lang="es-EC" sz="3200" b="1" dirty="0" smtClean="0">
                <a:solidFill>
                  <a:srgbClr val="FF0000"/>
                </a:solidFill>
              </a:rPr>
              <a:t>écnica de collage</a:t>
            </a:r>
            <a:endParaRPr lang="es-EC" sz="3200" b="1" dirty="0">
              <a:solidFill>
                <a:srgbClr val="FF0000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8798" y="1806253"/>
            <a:ext cx="4239070" cy="2882147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862991" y="5557812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US" dirty="0">
                <a:hlinkClick r:id="rId6"/>
              </a:rPr>
              <a:t>http://linoit.com/users/angelorc93/canvases/%</a:t>
            </a:r>
            <a:r>
              <a:rPr lang="es-US" dirty="0" smtClean="0">
                <a:hlinkClick r:id="rId6"/>
              </a:rPr>
              <a:t>C2%BFCiudad%20es%3F</a:t>
            </a:r>
            <a:r>
              <a:rPr lang="es-US" dirty="0" smtClean="0"/>
              <a:t> </a:t>
            </a:r>
            <a:endParaRPr lang="es-US" dirty="0"/>
          </a:p>
        </p:txBody>
      </p:sp>
    </p:spTree>
    <p:extLst>
      <p:ext uri="{BB962C8B-B14F-4D97-AF65-F5344CB8AC3E}">
        <p14:creationId xmlns:p14="http://schemas.microsoft.com/office/powerpoint/2010/main" val="1869848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"/>
          <p:cNvSpPr txBox="1"/>
          <p:nvPr/>
        </p:nvSpPr>
        <p:spPr>
          <a:xfrm>
            <a:off x="417260" y="883278"/>
            <a:ext cx="8309499" cy="2923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C" sz="4000" b="1" dirty="0" smtClean="0">
                <a:solidFill>
                  <a:srgbClr val="0070C0"/>
                </a:solidFill>
                <a:latin typeface="Calibri" panose="020F0502020204030204" pitchFamily="34" charset="0"/>
                <a:ea typeface="Century Gothic" panose="020B0502020202020204"/>
                <a:cs typeface="Century Gothic" panose="020B0502020202020204"/>
                <a:sym typeface="Century Gothic" panose="020B0502020202020204"/>
              </a:rPr>
              <a:t>ESCUELA </a:t>
            </a:r>
            <a:r>
              <a:rPr lang="es-EC" sz="4000" b="1" dirty="0">
                <a:solidFill>
                  <a:srgbClr val="0070C0"/>
                </a:solidFill>
                <a:latin typeface="Calibri" panose="020F0502020204030204" pitchFamily="34" charset="0"/>
                <a:ea typeface="Century Gothic" panose="020B0502020202020204"/>
                <a:cs typeface="Century Gothic" panose="020B0502020202020204"/>
                <a:sym typeface="Century Gothic" panose="020B0502020202020204"/>
              </a:rPr>
              <a:t>DE GOBERNABILIDAD</a:t>
            </a:r>
          </a:p>
          <a:p>
            <a:pPr algn="ctr"/>
            <a:r>
              <a:rPr lang="es-EC" sz="4000" b="1" dirty="0">
                <a:solidFill>
                  <a:srgbClr val="0070C0"/>
                </a:solidFill>
                <a:latin typeface="Calibri" panose="020F0502020204030204" pitchFamily="34" charset="0"/>
                <a:sym typeface="Century Gothic" panose="020B0502020202020204"/>
              </a:rPr>
              <a:t>MÓDULO II: </a:t>
            </a:r>
          </a:p>
          <a:p>
            <a:pPr algn="ctr"/>
            <a:endParaRPr lang="es-EC" sz="4000" b="1" dirty="0">
              <a:solidFill>
                <a:srgbClr val="0070C0"/>
              </a:solidFill>
              <a:latin typeface="Calibri" panose="020F0502020204030204" pitchFamily="34" charset="0"/>
              <a:sym typeface="Century Gothic" panose="020B0502020202020204"/>
            </a:endParaRPr>
          </a:p>
          <a:p>
            <a:pPr algn="ctr"/>
            <a:r>
              <a:rPr lang="es-EC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Sistema de Participación </a:t>
            </a:r>
            <a:r>
              <a:rPr lang="es-EC" sz="32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Ciudadana</a:t>
            </a:r>
            <a:r>
              <a:rPr lang="es-EC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… hacia una participación </a:t>
            </a:r>
            <a:r>
              <a:rPr lang="es-EC" sz="32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activa</a:t>
            </a:r>
            <a:endParaRPr sz="4400" dirty="0">
              <a:solidFill>
                <a:srgbClr val="0070C0"/>
              </a:solidFill>
              <a:latin typeface="Calibri" panose="020F0502020204030204" pitchFamily="34" charset="0"/>
              <a:ea typeface="Century Gothic" panose="020B0502020202020204"/>
              <a:cs typeface="Century Gothic" panose="020B0502020202020204"/>
              <a:sym typeface="Century Gothic" panose="020B0502020202020204"/>
            </a:endParaRPr>
          </a:p>
        </p:txBody>
      </p:sp>
      <p:sp>
        <p:nvSpPr>
          <p:cNvPr id="2" name="AutoShape 4" descr="El poder de la participación ciudadana se mide por la capacidad de lograr  cambios en los entornos más próximos”: Educa Oaxaca. - Insurgencia  Magisterial"/>
          <p:cNvSpPr>
            <a:spLocks noChangeAspect="1" noChangeArrowheads="1"/>
          </p:cNvSpPr>
          <p:nvPr/>
        </p:nvSpPr>
        <p:spPr bwMode="auto">
          <a:xfrm>
            <a:off x="155575" y="-746125"/>
            <a:ext cx="293370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567" y="3995717"/>
            <a:ext cx="4046474" cy="2141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" r="16755" b="-179058"/>
          <a:stretch/>
        </p:blipFill>
        <p:spPr>
          <a:xfrm>
            <a:off x="1125276" y="6325797"/>
            <a:ext cx="6893465" cy="305027"/>
          </a:xfrm>
          <a:prstGeom prst="rect">
            <a:avLst/>
          </a:prstGeom>
        </p:spPr>
      </p:pic>
      <p:pic>
        <p:nvPicPr>
          <p:cNvPr id="7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515" y="475509"/>
            <a:ext cx="1106564" cy="40776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" r="16755" b="-179058"/>
          <a:stretch/>
        </p:blipFill>
        <p:spPr>
          <a:xfrm flipH="1">
            <a:off x="1915064" y="594050"/>
            <a:ext cx="6249838" cy="289228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902" y="6050422"/>
            <a:ext cx="979098" cy="51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1384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5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>
            <a:off x="1064403" y="6289231"/>
            <a:ext cx="6893465" cy="305027"/>
          </a:xfrm>
          <a:prstGeom prst="rect">
            <a:avLst/>
          </a:prstGeom>
        </p:spPr>
      </p:pic>
      <p:pic>
        <p:nvPicPr>
          <p:cNvPr id="8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121" y="394637"/>
            <a:ext cx="1106564" cy="407768"/>
          </a:xfrm>
          <a:prstGeom prst="rect">
            <a:avLst/>
          </a:prstGeom>
        </p:spPr>
      </p:pic>
      <p:pic>
        <p:nvPicPr>
          <p:cNvPr id="9" name="Imagen 7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 flipH="1">
            <a:off x="1915064" y="548506"/>
            <a:ext cx="6249838" cy="289228"/>
          </a:xfrm>
          <a:prstGeom prst="rect">
            <a:avLst/>
          </a:prstGeom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2074" y="6032347"/>
            <a:ext cx="979098" cy="51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ángulo 3"/>
          <p:cNvSpPr/>
          <p:nvPr/>
        </p:nvSpPr>
        <p:spPr>
          <a:xfrm>
            <a:off x="948174" y="602186"/>
            <a:ext cx="73935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6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Una ciudad es…</a:t>
            </a:r>
            <a:endParaRPr lang="es-EC" sz="36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11" name="Picture 3" descr="D:\Fotos Quito\20180311_140850-1_152382792941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3360">
            <a:off x="4658294" y="1762475"/>
            <a:ext cx="3875233" cy="212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D:\Fotos Quito\20181106_10353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76" y="4300509"/>
            <a:ext cx="7898372" cy="1552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D:\Fotos Quito\20180623_09253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6707">
            <a:off x="3652964" y="1866881"/>
            <a:ext cx="1451951" cy="2581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D:\Fotos Kisu\Kisu con su pelota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200" y="3746777"/>
            <a:ext cx="738310" cy="55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855" y="1081454"/>
            <a:ext cx="1521163" cy="1841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788" y="1296464"/>
            <a:ext cx="2924175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65432">
            <a:off x="914211" y="2634069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857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5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>
            <a:off x="1064403" y="6289231"/>
            <a:ext cx="6893465" cy="305027"/>
          </a:xfrm>
          <a:prstGeom prst="rect">
            <a:avLst/>
          </a:prstGeom>
        </p:spPr>
      </p:pic>
      <p:pic>
        <p:nvPicPr>
          <p:cNvPr id="8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121" y="394637"/>
            <a:ext cx="1106564" cy="407768"/>
          </a:xfrm>
          <a:prstGeom prst="rect">
            <a:avLst/>
          </a:prstGeom>
        </p:spPr>
      </p:pic>
      <p:pic>
        <p:nvPicPr>
          <p:cNvPr id="9" name="Imagen 7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 flipH="1">
            <a:off x="1915064" y="548506"/>
            <a:ext cx="6249838" cy="289228"/>
          </a:xfrm>
          <a:prstGeom prst="rect">
            <a:avLst/>
          </a:prstGeom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2074" y="6032347"/>
            <a:ext cx="979098" cy="51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ángulo 3"/>
          <p:cNvSpPr/>
          <p:nvPr/>
        </p:nvSpPr>
        <p:spPr>
          <a:xfrm>
            <a:off x="930677" y="870688"/>
            <a:ext cx="73935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2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Entonces, una Ciudad es…..</a:t>
            </a:r>
            <a:endParaRPr lang="es-EC" sz="32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3061711" y="2525183"/>
            <a:ext cx="54489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sz="3600" b="1" dirty="0">
                <a:solidFill>
                  <a:srgbClr val="0070C0"/>
                </a:solidFill>
                <a:latin typeface="Calibri" panose="020F0502020204030204" pitchFamily="34" charset="0"/>
              </a:rPr>
              <a:t>U</a:t>
            </a:r>
            <a:r>
              <a:rPr lang="es-EC" sz="36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n espacio urbano y rural…</a:t>
            </a:r>
            <a:endParaRPr lang="es-EC" sz="3600" b="1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907936" y="4563899"/>
            <a:ext cx="36327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sz="36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donde prevalece</a:t>
            </a:r>
            <a:r>
              <a:rPr lang="es-EC" sz="28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…</a:t>
            </a:r>
            <a:endParaRPr lang="es-EC" sz="2800" b="1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756" y="3717416"/>
            <a:ext cx="3507542" cy="2154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73" y="1581527"/>
            <a:ext cx="2375171" cy="2375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82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5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>
            <a:off x="1064403" y="6289231"/>
            <a:ext cx="6893465" cy="305027"/>
          </a:xfrm>
          <a:prstGeom prst="rect">
            <a:avLst/>
          </a:prstGeom>
        </p:spPr>
      </p:pic>
      <p:pic>
        <p:nvPicPr>
          <p:cNvPr id="8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121" y="394637"/>
            <a:ext cx="1106564" cy="407768"/>
          </a:xfrm>
          <a:prstGeom prst="rect">
            <a:avLst/>
          </a:prstGeom>
        </p:spPr>
      </p:pic>
      <p:pic>
        <p:nvPicPr>
          <p:cNvPr id="9" name="Imagen 7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 flipH="1">
            <a:off x="1915064" y="548506"/>
            <a:ext cx="6249838" cy="289228"/>
          </a:xfrm>
          <a:prstGeom prst="rect">
            <a:avLst/>
          </a:prstGeom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2074" y="6032347"/>
            <a:ext cx="979098" cy="51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ángulo 3"/>
          <p:cNvSpPr/>
          <p:nvPr/>
        </p:nvSpPr>
        <p:spPr>
          <a:xfrm>
            <a:off x="1421084" y="718485"/>
            <a:ext cx="63192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600" b="1" dirty="0">
                <a:solidFill>
                  <a:srgbClr val="FF0000"/>
                </a:solidFill>
                <a:latin typeface="Calibri" panose="020F0502020204030204" pitchFamily="34" charset="0"/>
              </a:rPr>
              <a:t>D</a:t>
            </a:r>
            <a:r>
              <a:rPr lang="es-EC" sz="36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erecho a la Ciudad</a:t>
            </a:r>
            <a:endParaRPr lang="es-EC" sz="36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Rectángulo 4"/>
          <p:cNvSpPr/>
          <p:nvPr/>
        </p:nvSpPr>
        <p:spPr>
          <a:xfrm>
            <a:off x="705395" y="1303260"/>
            <a:ext cx="568669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30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“(…) es </a:t>
            </a:r>
            <a:r>
              <a:rPr lang="es-EC" sz="3000" dirty="0">
                <a:solidFill>
                  <a:srgbClr val="0070C0"/>
                </a:solidFill>
                <a:latin typeface="Calibri" panose="020F0502020204030204" pitchFamily="34" charset="0"/>
              </a:rPr>
              <a:t>el </a:t>
            </a:r>
            <a:r>
              <a:rPr lang="es-EC" sz="3000" b="1" dirty="0">
                <a:solidFill>
                  <a:srgbClr val="0070C0"/>
                </a:solidFill>
                <a:latin typeface="Calibri" panose="020F0502020204030204" pitchFamily="34" charset="0"/>
              </a:rPr>
              <a:t>derecho</a:t>
            </a:r>
            <a:r>
              <a:rPr lang="es-EC" sz="3000" dirty="0">
                <a:solidFill>
                  <a:srgbClr val="0070C0"/>
                </a:solidFill>
                <a:latin typeface="Calibri" panose="020F0502020204030204" pitchFamily="34" charset="0"/>
              </a:rPr>
              <a:t> de todos los habitantes a habitar, utilizar, ocupar, producir, transformar, gobernar y disfrutar ciudades, pueblos y asentamientos urbanos justos, inclusivos, seguros, sostenibles y democráticos, definidos como bienes comunes para </a:t>
            </a:r>
            <a:r>
              <a:rPr lang="es-EC" sz="3000" b="1" dirty="0">
                <a:solidFill>
                  <a:srgbClr val="0070C0"/>
                </a:solidFill>
                <a:latin typeface="Calibri" panose="020F0502020204030204" pitchFamily="34" charset="0"/>
              </a:rPr>
              <a:t>una</a:t>
            </a:r>
            <a:r>
              <a:rPr lang="es-EC" sz="3000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s-EC" sz="3000" b="1" dirty="0">
                <a:solidFill>
                  <a:srgbClr val="0070C0"/>
                </a:solidFill>
                <a:latin typeface="Calibri" panose="020F0502020204030204" pitchFamily="34" charset="0"/>
              </a:rPr>
              <a:t>vida </a:t>
            </a:r>
            <a:r>
              <a:rPr lang="es-EC" sz="30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digna</a:t>
            </a:r>
            <a:r>
              <a:rPr lang="es-EC" sz="30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”. </a:t>
            </a:r>
          </a:p>
          <a:p>
            <a:pPr algn="just"/>
            <a:endParaRPr lang="es-EC" sz="2400" dirty="0" smtClean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algn="just"/>
            <a:r>
              <a:rPr lang="es-EC" sz="18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(ONU-Hábitat, 2020)</a:t>
            </a:r>
            <a:endParaRPr lang="es-EC" sz="1800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pic>
        <p:nvPicPr>
          <p:cNvPr id="1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6699" y="1419497"/>
            <a:ext cx="1640767" cy="2561419"/>
          </a:xfrm>
          <a:prstGeom prst="rect">
            <a:avLst/>
          </a:prstGeom>
        </p:spPr>
      </p:pic>
      <p:pic>
        <p:nvPicPr>
          <p:cNvPr id="13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0874" y="4097153"/>
            <a:ext cx="1682422" cy="1898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96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5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>
            <a:off x="1064403" y="6289231"/>
            <a:ext cx="6893465" cy="305027"/>
          </a:xfrm>
          <a:prstGeom prst="rect">
            <a:avLst/>
          </a:prstGeom>
        </p:spPr>
      </p:pic>
      <p:pic>
        <p:nvPicPr>
          <p:cNvPr id="8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121" y="394637"/>
            <a:ext cx="1106564" cy="407768"/>
          </a:xfrm>
          <a:prstGeom prst="rect">
            <a:avLst/>
          </a:prstGeom>
        </p:spPr>
      </p:pic>
      <p:pic>
        <p:nvPicPr>
          <p:cNvPr id="9" name="Imagen 7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 flipH="1">
            <a:off x="1915064" y="548506"/>
            <a:ext cx="6249838" cy="289228"/>
          </a:xfrm>
          <a:prstGeom prst="rect">
            <a:avLst/>
          </a:prstGeom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2074" y="6032347"/>
            <a:ext cx="979098" cy="51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ángulo 3"/>
          <p:cNvSpPr/>
          <p:nvPr/>
        </p:nvSpPr>
        <p:spPr>
          <a:xfrm>
            <a:off x="930677" y="870688"/>
            <a:ext cx="73935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6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Y en el caso de Quito…</a:t>
            </a:r>
          </a:p>
          <a:p>
            <a:pPr algn="ctr"/>
            <a:r>
              <a:rPr lang="es-EC" sz="36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además, vivimos en…..</a:t>
            </a:r>
            <a:endParaRPr lang="es-EC" sz="36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829" y="3900581"/>
            <a:ext cx="3472415" cy="2310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699" y="2148933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133" y="2492303"/>
            <a:ext cx="2647950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0809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83" y="783800"/>
            <a:ext cx="4618205" cy="3071106"/>
          </a:xfrm>
          <a:prstGeom prst="rect">
            <a:avLst/>
          </a:prstGeom>
        </p:spPr>
      </p:pic>
      <p:pic>
        <p:nvPicPr>
          <p:cNvPr id="11" name="Imagen 5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" r="16755" b="-179058"/>
          <a:stretch/>
        </p:blipFill>
        <p:spPr>
          <a:xfrm>
            <a:off x="603683" y="6393601"/>
            <a:ext cx="6893465" cy="305027"/>
          </a:xfrm>
          <a:prstGeom prst="rect">
            <a:avLst/>
          </a:prstGeom>
        </p:spPr>
      </p:pic>
      <p:pic>
        <p:nvPicPr>
          <p:cNvPr id="12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406" y="323904"/>
            <a:ext cx="1106564" cy="407768"/>
          </a:xfrm>
          <a:prstGeom prst="rect">
            <a:avLst/>
          </a:prstGeom>
        </p:spPr>
      </p:pic>
      <p:pic>
        <p:nvPicPr>
          <p:cNvPr id="13" name="Imagen 7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" r="16755" b="-179058"/>
          <a:stretch/>
        </p:blipFill>
        <p:spPr>
          <a:xfrm flipH="1">
            <a:off x="2331785" y="468508"/>
            <a:ext cx="6249838" cy="289228"/>
          </a:xfrm>
          <a:prstGeom prst="rect">
            <a:avLst/>
          </a:prstGeom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806" y="6208245"/>
            <a:ext cx="1133433" cy="594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ángulo 3"/>
          <p:cNvSpPr/>
          <p:nvPr/>
        </p:nvSpPr>
        <p:spPr>
          <a:xfrm>
            <a:off x="5165360" y="1681082"/>
            <a:ext cx="34162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8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Interculturalidad</a:t>
            </a:r>
            <a:endParaRPr lang="es-EC" sz="28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Rectángulo 3"/>
          <p:cNvSpPr/>
          <p:nvPr/>
        </p:nvSpPr>
        <p:spPr>
          <a:xfrm>
            <a:off x="603683" y="4717427"/>
            <a:ext cx="37695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C" sz="28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Plurinacionalidad</a:t>
            </a:r>
            <a:endParaRPr lang="es-EC" sz="28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28" b="14035"/>
          <a:stretch/>
        </p:blipFill>
        <p:spPr>
          <a:xfrm>
            <a:off x="4448023" y="3509005"/>
            <a:ext cx="4478216" cy="269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629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5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>
            <a:off x="1064403" y="6289231"/>
            <a:ext cx="6893465" cy="305027"/>
          </a:xfrm>
          <a:prstGeom prst="rect">
            <a:avLst/>
          </a:prstGeom>
        </p:spPr>
      </p:pic>
      <p:pic>
        <p:nvPicPr>
          <p:cNvPr id="8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121" y="394637"/>
            <a:ext cx="1106564" cy="407768"/>
          </a:xfrm>
          <a:prstGeom prst="rect">
            <a:avLst/>
          </a:prstGeom>
        </p:spPr>
      </p:pic>
      <p:pic>
        <p:nvPicPr>
          <p:cNvPr id="9" name="Imagen 7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 flipH="1">
            <a:off x="1915064" y="548506"/>
            <a:ext cx="6249838" cy="289228"/>
          </a:xfrm>
          <a:prstGeom prst="rect">
            <a:avLst/>
          </a:prstGeom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2074" y="6032347"/>
            <a:ext cx="979098" cy="51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ángulo 3"/>
          <p:cNvSpPr/>
          <p:nvPr/>
        </p:nvSpPr>
        <p:spPr>
          <a:xfrm>
            <a:off x="777667" y="750064"/>
            <a:ext cx="75680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6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Interculturalidad</a:t>
            </a:r>
            <a:endParaRPr lang="es-EC" sz="36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Rectángulo 4"/>
          <p:cNvSpPr/>
          <p:nvPr/>
        </p:nvSpPr>
        <p:spPr>
          <a:xfrm>
            <a:off x="536605" y="1845058"/>
            <a:ext cx="4025068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28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La UNESCO nos dice: “Se </a:t>
            </a:r>
            <a:r>
              <a:rPr lang="es-EC" sz="2800" dirty="0">
                <a:solidFill>
                  <a:srgbClr val="0070C0"/>
                </a:solidFill>
                <a:latin typeface="Calibri" panose="020F0502020204030204" pitchFamily="34" charset="0"/>
              </a:rPr>
              <a:t>refiere a la presencia e </a:t>
            </a:r>
            <a:r>
              <a:rPr lang="es-EC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interacción equitativa </a:t>
            </a:r>
            <a:r>
              <a:rPr lang="es-EC" sz="2800" dirty="0">
                <a:solidFill>
                  <a:srgbClr val="0070C0"/>
                </a:solidFill>
                <a:latin typeface="Calibri" panose="020F0502020204030204" pitchFamily="34" charset="0"/>
              </a:rPr>
              <a:t>de diversas culturas y a la posibilidad de </a:t>
            </a:r>
            <a:r>
              <a:rPr lang="es-EC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generar expresiones culturales compartidas</a:t>
            </a:r>
            <a:r>
              <a:rPr lang="es-EC" sz="2800" dirty="0">
                <a:solidFill>
                  <a:srgbClr val="0070C0"/>
                </a:solidFill>
                <a:latin typeface="Calibri" panose="020F0502020204030204" pitchFamily="34" charset="0"/>
              </a:rPr>
              <a:t>, a través del </a:t>
            </a:r>
            <a:r>
              <a:rPr lang="es-EC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diálogo y del respeto </a:t>
            </a:r>
            <a:r>
              <a:rPr lang="es-EC" sz="28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mutuo</a:t>
            </a:r>
            <a:r>
              <a:rPr lang="es-EC" sz="28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”. </a:t>
            </a:r>
          </a:p>
          <a:p>
            <a:endParaRPr lang="es-EC" sz="2400" dirty="0" smtClean="0">
              <a:solidFill>
                <a:srgbClr val="0070C0"/>
              </a:solidFill>
            </a:endParaRPr>
          </a:p>
        </p:txBody>
      </p:sp>
      <p:sp>
        <p:nvSpPr>
          <p:cNvPr id="12" name="AutoShape 2" descr="Pin on GRUPO 3"/>
          <p:cNvSpPr>
            <a:spLocks noChangeAspect="1" noChangeArrowheads="1"/>
          </p:cNvSpPr>
          <p:nvPr/>
        </p:nvSpPr>
        <p:spPr bwMode="auto">
          <a:xfrm>
            <a:off x="155575" y="-822325"/>
            <a:ext cx="2524125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730" y="1963952"/>
            <a:ext cx="3644893" cy="3243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401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5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>
            <a:off x="1064403" y="6289231"/>
            <a:ext cx="6893465" cy="305027"/>
          </a:xfrm>
          <a:prstGeom prst="rect">
            <a:avLst/>
          </a:prstGeom>
        </p:spPr>
      </p:pic>
      <p:pic>
        <p:nvPicPr>
          <p:cNvPr id="8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121" y="394637"/>
            <a:ext cx="1106564" cy="407768"/>
          </a:xfrm>
          <a:prstGeom prst="rect">
            <a:avLst/>
          </a:prstGeom>
        </p:spPr>
      </p:pic>
      <p:pic>
        <p:nvPicPr>
          <p:cNvPr id="9" name="Imagen 7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 flipH="1">
            <a:off x="1915064" y="548506"/>
            <a:ext cx="6249838" cy="289228"/>
          </a:xfrm>
          <a:prstGeom prst="rect">
            <a:avLst/>
          </a:prstGeom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2074" y="6032347"/>
            <a:ext cx="979098" cy="51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ángulo 3"/>
          <p:cNvSpPr/>
          <p:nvPr/>
        </p:nvSpPr>
        <p:spPr>
          <a:xfrm>
            <a:off x="777667" y="750064"/>
            <a:ext cx="75680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P</a:t>
            </a:r>
            <a:r>
              <a:rPr lang="es-EC" sz="32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rincipios de la Interculturalidad  </a:t>
            </a:r>
            <a:endParaRPr lang="es-EC" sz="32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Rectángulo 4"/>
          <p:cNvSpPr/>
          <p:nvPr/>
        </p:nvSpPr>
        <p:spPr>
          <a:xfrm>
            <a:off x="610614" y="1690266"/>
            <a:ext cx="332834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28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La UNESCO plantea </a:t>
            </a:r>
            <a:r>
              <a:rPr lang="es-EC" sz="28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3 </a:t>
            </a:r>
            <a:r>
              <a:rPr lang="es-EC" sz="2800" b="1" dirty="0">
                <a:solidFill>
                  <a:srgbClr val="0070C0"/>
                </a:solidFill>
                <a:latin typeface="Calibri" panose="020F0502020204030204" pitchFamily="34" charset="0"/>
              </a:rPr>
              <a:t>principios básicos:</a:t>
            </a:r>
            <a:r>
              <a:rPr lang="es-EC" sz="2800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endParaRPr lang="es-EC" sz="2800" dirty="0" smtClean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algn="just"/>
            <a:endParaRPr lang="es-EC" sz="2800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s-EC" sz="28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Reconocimiento </a:t>
            </a:r>
            <a:r>
              <a:rPr lang="es-EC" sz="2800" dirty="0">
                <a:solidFill>
                  <a:srgbClr val="0070C0"/>
                </a:solidFill>
                <a:latin typeface="Calibri" panose="020F0502020204030204" pitchFamily="34" charset="0"/>
              </a:rPr>
              <a:t>de la </a:t>
            </a:r>
            <a:r>
              <a:rPr lang="es-EC" sz="28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diversidad; 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s-EC" sz="28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Respeto </a:t>
            </a:r>
            <a:r>
              <a:rPr lang="es-EC" sz="2800" dirty="0">
                <a:solidFill>
                  <a:srgbClr val="0070C0"/>
                </a:solidFill>
                <a:latin typeface="Calibri" panose="020F0502020204030204" pitchFamily="34" charset="0"/>
              </a:rPr>
              <a:t>a las </a:t>
            </a:r>
            <a:r>
              <a:rPr lang="es-EC" sz="28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diferencias; y, 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s-EC" sz="28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Relaciones equitativas.</a:t>
            </a:r>
            <a:r>
              <a:rPr lang="es-EC" sz="2800" dirty="0" smtClean="0">
                <a:latin typeface="Calibri" panose="020F0502020204030204" pitchFamily="34" charset="0"/>
              </a:rPr>
              <a:t> </a:t>
            </a:r>
            <a:endParaRPr lang="es-EC" sz="2800" dirty="0" smtClean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AutoShape 2" descr="Pin on GRUPO 3"/>
          <p:cNvSpPr>
            <a:spLocks noChangeAspect="1" noChangeArrowheads="1"/>
          </p:cNvSpPr>
          <p:nvPr/>
        </p:nvSpPr>
        <p:spPr bwMode="auto">
          <a:xfrm>
            <a:off x="155575" y="-822325"/>
            <a:ext cx="2524125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595" y="1690266"/>
            <a:ext cx="4594973" cy="34285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217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>
            <a:off x="1175312" y="6374510"/>
            <a:ext cx="6893465" cy="30502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121" y="267464"/>
            <a:ext cx="1106564" cy="40776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 flipH="1">
            <a:off x="1915064" y="675232"/>
            <a:ext cx="6249838" cy="289228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902" y="6168031"/>
            <a:ext cx="979098" cy="51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ángulo 3"/>
          <p:cNvSpPr/>
          <p:nvPr/>
        </p:nvSpPr>
        <p:spPr>
          <a:xfrm>
            <a:off x="852536" y="906423"/>
            <a:ext cx="37695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C" sz="36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Plurinacionalidad</a:t>
            </a:r>
            <a:endParaRPr lang="es-EC" sz="36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9" name="Rectángulo 4"/>
          <p:cNvSpPr/>
          <p:nvPr/>
        </p:nvSpPr>
        <p:spPr>
          <a:xfrm>
            <a:off x="511121" y="1644162"/>
            <a:ext cx="460748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800" dirty="0" smtClean="0">
                <a:solidFill>
                  <a:schemeClr val="accent5"/>
                </a:solidFill>
              </a:rPr>
              <a:t>La plurinacionalidad es un reconocimiento histórico de la diversidad de nacionalidades y  pueblos </a:t>
            </a:r>
            <a:r>
              <a:rPr lang="es-EC" sz="1800" b="1" dirty="0" smtClean="0">
                <a:solidFill>
                  <a:srgbClr val="FF0000"/>
                </a:solidFill>
              </a:rPr>
              <a:t>ANCESTRALES</a:t>
            </a:r>
            <a:r>
              <a:rPr lang="es-EC" sz="1800" dirty="0" smtClean="0">
                <a:solidFill>
                  <a:schemeClr val="accent5"/>
                </a:solidFill>
              </a:rPr>
              <a:t> que integran el Ecuador.</a:t>
            </a:r>
          </a:p>
          <a:p>
            <a:pPr algn="just"/>
            <a:endParaRPr lang="es-EC" sz="1800" dirty="0">
              <a:solidFill>
                <a:schemeClr val="accent5"/>
              </a:solidFill>
            </a:endParaRPr>
          </a:p>
          <a:p>
            <a:pPr algn="just"/>
            <a:r>
              <a:rPr lang="es-EC" sz="1800" dirty="0" smtClean="0">
                <a:solidFill>
                  <a:schemeClr val="accent5"/>
                </a:solidFill>
              </a:rPr>
              <a:t>En base a este reconocimiento </a:t>
            </a:r>
            <a:r>
              <a:rPr lang="es-EC" sz="1800" b="1" dirty="0" smtClean="0">
                <a:solidFill>
                  <a:srgbClr val="FF0000"/>
                </a:solidFill>
              </a:rPr>
              <a:t>JURÍDICO</a:t>
            </a:r>
            <a:r>
              <a:rPr lang="es-EC" sz="1800" dirty="0" smtClean="0">
                <a:solidFill>
                  <a:schemeClr val="accent5"/>
                </a:solidFill>
              </a:rPr>
              <a:t> </a:t>
            </a:r>
            <a:r>
              <a:rPr lang="es-EC" sz="1800" b="1" dirty="0" smtClean="0">
                <a:solidFill>
                  <a:srgbClr val="FF0000"/>
                </a:solidFill>
              </a:rPr>
              <a:t>CONSTITUCIONAL</a:t>
            </a:r>
            <a:r>
              <a:rPr lang="es-EC" sz="1800" dirty="0" smtClean="0">
                <a:solidFill>
                  <a:schemeClr val="accent5"/>
                </a:solidFill>
              </a:rPr>
              <a:t> se consagra un conjunto de </a:t>
            </a:r>
            <a:r>
              <a:rPr lang="es-EC" sz="1800" b="1" dirty="0" smtClean="0">
                <a:solidFill>
                  <a:srgbClr val="FF0000"/>
                </a:solidFill>
              </a:rPr>
              <a:t>DERECHOS COLECTIVOS</a:t>
            </a:r>
            <a:r>
              <a:rPr lang="es-EC" sz="1800" dirty="0" smtClean="0">
                <a:solidFill>
                  <a:schemeClr val="accent5"/>
                </a:solidFill>
              </a:rPr>
              <a:t>, principalmente el de sus </a:t>
            </a:r>
            <a:r>
              <a:rPr lang="es-EC" sz="1800" b="1" dirty="0" smtClean="0">
                <a:solidFill>
                  <a:srgbClr val="FF0000"/>
                </a:solidFill>
              </a:rPr>
              <a:t>TERRITORIOS ANCESTRALES, AUTODETERMINACIÓN</a:t>
            </a:r>
            <a:r>
              <a:rPr lang="es-EC" sz="1800" b="1" dirty="0" smtClean="0">
                <a:solidFill>
                  <a:schemeClr val="accent5"/>
                </a:solidFill>
              </a:rPr>
              <a:t> </a:t>
            </a:r>
            <a:r>
              <a:rPr lang="es-EC" sz="1800" dirty="0" smtClean="0">
                <a:solidFill>
                  <a:schemeClr val="accent5"/>
                </a:solidFill>
              </a:rPr>
              <a:t>y </a:t>
            </a:r>
            <a:r>
              <a:rPr lang="es-EC" sz="1800" b="1" dirty="0" smtClean="0">
                <a:solidFill>
                  <a:srgbClr val="FF0000"/>
                </a:solidFill>
              </a:rPr>
              <a:t>ADMINISTRACIÓN</a:t>
            </a:r>
            <a:r>
              <a:rPr lang="es-EC" sz="1800" dirty="0" smtClean="0">
                <a:solidFill>
                  <a:schemeClr val="accent5"/>
                </a:solidFill>
              </a:rPr>
              <a:t> garantizando así, </a:t>
            </a:r>
            <a:r>
              <a:rPr lang="es-EC" sz="1800" b="1" dirty="0" smtClean="0">
                <a:solidFill>
                  <a:srgbClr val="FF0000"/>
                </a:solidFill>
              </a:rPr>
              <a:t>RECONOCIMIENTO, RESPETO </a:t>
            </a:r>
            <a:r>
              <a:rPr lang="es-EC" sz="1800" dirty="0" smtClean="0">
                <a:solidFill>
                  <a:schemeClr val="accent5"/>
                </a:solidFill>
              </a:rPr>
              <a:t>y </a:t>
            </a:r>
            <a:r>
              <a:rPr lang="es-EC" sz="1800" b="1" dirty="0" smtClean="0">
                <a:solidFill>
                  <a:srgbClr val="FF0000"/>
                </a:solidFill>
              </a:rPr>
              <a:t>REVALORIZACIÓN DE SUS CULTURAS E IDENTIDADES</a:t>
            </a:r>
          </a:p>
          <a:p>
            <a:pPr algn="just"/>
            <a:endParaRPr lang="es-EC" sz="1800" dirty="0" smtClean="0">
              <a:solidFill>
                <a:schemeClr val="accent5"/>
              </a:solidFill>
            </a:endParaRPr>
          </a:p>
        </p:txBody>
      </p:sp>
      <p:sp>
        <p:nvSpPr>
          <p:cNvPr id="12" name="9 Rectángulo"/>
          <p:cNvSpPr/>
          <p:nvPr/>
        </p:nvSpPr>
        <p:spPr>
          <a:xfrm>
            <a:off x="604454" y="5855995"/>
            <a:ext cx="623069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2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Fuente: Constitución de la República del Ecuador</a:t>
            </a:r>
            <a:endParaRPr lang="es-EC" sz="1200" dirty="0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501" y="906423"/>
            <a:ext cx="3932059" cy="510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887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>
            <a:off x="694712" y="6436087"/>
            <a:ext cx="6893465" cy="30502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121" y="443554"/>
            <a:ext cx="1106564" cy="40776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 flipH="1">
            <a:off x="1906272" y="476539"/>
            <a:ext cx="6249838" cy="289228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099" y="6039205"/>
            <a:ext cx="1275548" cy="669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ángulo 3"/>
          <p:cNvSpPr/>
          <p:nvPr/>
        </p:nvSpPr>
        <p:spPr>
          <a:xfrm>
            <a:off x="1468315" y="5924367"/>
            <a:ext cx="60139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0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Video: Plurinacionalidad</a:t>
            </a:r>
            <a:endParaRPr lang="es-EC" sz="2000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271" y="851322"/>
            <a:ext cx="5681905" cy="504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744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5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>
            <a:off x="1064403" y="6289231"/>
            <a:ext cx="6893465" cy="305027"/>
          </a:xfrm>
          <a:prstGeom prst="rect">
            <a:avLst/>
          </a:prstGeom>
        </p:spPr>
      </p:pic>
      <p:pic>
        <p:nvPicPr>
          <p:cNvPr id="8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121" y="394637"/>
            <a:ext cx="1106564" cy="407768"/>
          </a:xfrm>
          <a:prstGeom prst="rect">
            <a:avLst/>
          </a:prstGeom>
        </p:spPr>
      </p:pic>
      <p:pic>
        <p:nvPicPr>
          <p:cNvPr id="9" name="Imagen 7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 flipH="1">
            <a:off x="1915064" y="548506"/>
            <a:ext cx="6249838" cy="289228"/>
          </a:xfrm>
          <a:prstGeom prst="rect">
            <a:avLst/>
          </a:prstGeom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2074" y="6032347"/>
            <a:ext cx="979098" cy="51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ángulo 3"/>
          <p:cNvSpPr/>
          <p:nvPr/>
        </p:nvSpPr>
        <p:spPr>
          <a:xfrm>
            <a:off x="727128" y="890554"/>
            <a:ext cx="75680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2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Hoy aprendimos…</a:t>
            </a:r>
            <a:endParaRPr lang="es-EC" sz="32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Rectángulo 4"/>
          <p:cNvSpPr/>
          <p:nvPr/>
        </p:nvSpPr>
        <p:spPr>
          <a:xfrm>
            <a:off x="146724" y="1775262"/>
            <a:ext cx="40250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32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Enfoques:</a:t>
            </a:r>
          </a:p>
        </p:txBody>
      </p:sp>
      <p:sp>
        <p:nvSpPr>
          <p:cNvPr id="12" name="AutoShape 2" descr="Pin on GRUPO 3"/>
          <p:cNvSpPr>
            <a:spLocks noChangeAspect="1" noChangeArrowheads="1"/>
          </p:cNvSpPr>
          <p:nvPr/>
        </p:nvSpPr>
        <p:spPr bwMode="auto">
          <a:xfrm>
            <a:off x="155575" y="-822325"/>
            <a:ext cx="2524125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2" name="Rectángulo 1"/>
          <p:cNvSpPr/>
          <p:nvPr/>
        </p:nvSpPr>
        <p:spPr>
          <a:xfrm>
            <a:off x="855173" y="2659849"/>
            <a:ext cx="27975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s-EC" sz="32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De Derechos</a:t>
            </a:r>
            <a:endParaRPr lang="es-EC" sz="3200" b="1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855173" y="3188208"/>
            <a:ext cx="22813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s-EC" sz="32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Sistémico</a:t>
            </a:r>
            <a:endParaRPr lang="es-EC" sz="3200" b="1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855173" y="3772983"/>
            <a:ext cx="40398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s-EC" sz="32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Derecho a la Ciudad</a:t>
            </a:r>
            <a:endParaRPr lang="es-EC" sz="3200" b="1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4171792" y="4793338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endParaRPr lang="es-EC" sz="3200" b="1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7566" y="1775262"/>
            <a:ext cx="3400657" cy="2193972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855205" y="4500950"/>
            <a:ext cx="68611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EC" sz="32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Interculturalidad </a:t>
            </a:r>
            <a:r>
              <a:rPr lang="es-EC" sz="3200" b="1" dirty="0">
                <a:solidFill>
                  <a:srgbClr val="0070C0"/>
                </a:solidFill>
                <a:latin typeface="Calibri" panose="020F0502020204030204" pitchFamily="34" charset="0"/>
              </a:rPr>
              <a:t>y </a:t>
            </a:r>
            <a:r>
              <a:rPr lang="es-EC" sz="32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Plurinacionalidad</a:t>
            </a:r>
            <a:endParaRPr lang="es-EC" sz="3200" b="1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08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3" grpId="0"/>
      <p:bldP spid="4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"/>
          <p:cNvSpPr txBox="1"/>
          <p:nvPr/>
        </p:nvSpPr>
        <p:spPr>
          <a:xfrm>
            <a:off x="611515" y="1234256"/>
            <a:ext cx="830949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C" sz="3200" b="1" dirty="0" smtClean="0">
                <a:solidFill>
                  <a:srgbClr val="0070C0"/>
                </a:solidFill>
                <a:latin typeface="Calibri" panose="020F0502020204030204" pitchFamily="34" charset="0"/>
                <a:ea typeface="Century Gothic" panose="020B0502020202020204"/>
                <a:cs typeface="Century Gothic" panose="020B0502020202020204"/>
                <a:sym typeface="Century Gothic" panose="020B0502020202020204"/>
              </a:rPr>
              <a:t>PERSONAS FACILITADORAS</a:t>
            </a:r>
            <a:endParaRPr lang="es-EC" sz="3200" b="1" dirty="0">
              <a:solidFill>
                <a:srgbClr val="0070C0"/>
              </a:solidFill>
              <a:latin typeface="Calibri" panose="020F0502020204030204" pitchFamily="34" charset="0"/>
              <a:sym typeface="Century Gothic" panose="020B0502020202020204"/>
            </a:endParaRPr>
          </a:p>
        </p:txBody>
      </p:sp>
      <p:sp>
        <p:nvSpPr>
          <p:cNvPr id="2" name="AutoShape 4" descr="El poder de la participación ciudadana se mide por la capacidad de lograr  cambios en los entornos más próximos”: Educa Oaxaca. - Insurgencia  Magisterial"/>
          <p:cNvSpPr>
            <a:spLocks noChangeAspect="1" noChangeArrowheads="1"/>
          </p:cNvSpPr>
          <p:nvPr/>
        </p:nvSpPr>
        <p:spPr bwMode="auto">
          <a:xfrm>
            <a:off x="155575" y="-746125"/>
            <a:ext cx="293370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" r="16755" b="-179058"/>
          <a:stretch/>
        </p:blipFill>
        <p:spPr>
          <a:xfrm>
            <a:off x="1125276" y="6325797"/>
            <a:ext cx="6893465" cy="305027"/>
          </a:xfrm>
          <a:prstGeom prst="rect">
            <a:avLst/>
          </a:prstGeom>
        </p:spPr>
      </p:pic>
      <p:pic>
        <p:nvPicPr>
          <p:cNvPr id="7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15" y="475509"/>
            <a:ext cx="1106564" cy="40776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" r="16755" b="-179058"/>
          <a:stretch/>
        </p:blipFill>
        <p:spPr>
          <a:xfrm flipH="1">
            <a:off x="1915064" y="594050"/>
            <a:ext cx="6249838" cy="289228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902" y="6050422"/>
            <a:ext cx="979098" cy="51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2678" y="2237273"/>
            <a:ext cx="1484772" cy="2149792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673044" y="4709970"/>
            <a:ext cx="266046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C" sz="1600" b="1" dirty="0" smtClean="0">
                <a:solidFill>
                  <a:srgbClr val="0070C0"/>
                </a:solidFill>
                <a:latin typeface="Calibri" panose="020F0502020204030204" pitchFamily="34" charset="0"/>
                <a:ea typeface="Century Gothic" panose="020B0502020202020204"/>
                <a:cs typeface="Century Gothic" panose="020B0502020202020204"/>
                <a:sym typeface="Century Gothic" panose="020B0502020202020204"/>
              </a:rPr>
              <a:t>Kléver Albán</a:t>
            </a:r>
          </a:p>
          <a:p>
            <a:pPr lvl="0" algn="ctr"/>
            <a:r>
              <a:rPr lang="es-EC" sz="1600" b="1" dirty="0" smtClean="0">
                <a:solidFill>
                  <a:srgbClr val="0070C0"/>
                </a:solidFill>
                <a:latin typeface="Calibri" panose="020F0502020204030204" pitchFamily="34" charset="0"/>
                <a:sym typeface="Century Gothic" panose="020B0502020202020204"/>
              </a:rPr>
              <a:t>Sociólogo</a:t>
            </a:r>
          </a:p>
          <a:p>
            <a:pPr lvl="0" algn="ctr"/>
            <a:r>
              <a:rPr lang="es-EC" sz="1600" b="1" dirty="0" smtClean="0">
                <a:solidFill>
                  <a:srgbClr val="0070C0"/>
                </a:solidFill>
                <a:latin typeface="Calibri" panose="020F0502020204030204" pitchFamily="34" charset="0"/>
                <a:sym typeface="Century Gothic" panose="020B0502020202020204"/>
              </a:rPr>
              <a:t>Experto en </a:t>
            </a:r>
          </a:p>
          <a:p>
            <a:pPr lvl="0" algn="ctr"/>
            <a:r>
              <a:rPr lang="es-EC" sz="1600" b="1" dirty="0" smtClean="0">
                <a:solidFill>
                  <a:srgbClr val="0070C0"/>
                </a:solidFill>
                <a:latin typeface="Calibri" panose="020F0502020204030204" pitchFamily="34" charset="0"/>
                <a:sym typeface="Century Gothic" panose="020B0502020202020204"/>
              </a:rPr>
              <a:t>Desarrollo Local y Territorio</a:t>
            </a:r>
            <a:endParaRPr lang="es-EC" sz="1600" b="1" dirty="0">
              <a:solidFill>
                <a:srgbClr val="0070C0"/>
              </a:solidFill>
              <a:latin typeface="Calibri" panose="020F0502020204030204" pitchFamily="34" charset="0"/>
              <a:sym typeface="Century Gothic" panose="020B0502020202020204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649" y="2237272"/>
            <a:ext cx="1475092" cy="2150597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5993982" y="4703900"/>
            <a:ext cx="266046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C" sz="1600" b="1" dirty="0">
                <a:solidFill>
                  <a:srgbClr val="0070C0"/>
                </a:solidFill>
                <a:latin typeface="Calibri" panose="020F0502020204030204" pitchFamily="34" charset="0"/>
                <a:ea typeface="Century Gothic" panose="020B0502020202020204"/>
                <a:cs typeface="Century Gothic" panose="020B0502020202020204"/>
                <a:sym typeface="Century Gothic" panose="020B0502020202020204"/>
              </a:rPr>
              <a:t>Javier </a:t>
            </a:r>
            <a:r>
              <a:rPr lang="es-EC" sz="1600" b="1" dirty="0" smtClean="0">
                <a:solidFill>
                  <a:srgbClr val="0070C0"/>
                </a:solidFill>
                <a:latin typeface="Calibri" panose="020F0502020204030204" pitchFamily="34" charset="0"/>
                <a:ea typeface="Century Gothic" panose="020B0502020202020204"/>
                <a:cs typeface="Century Gothic" panose="020B0502020202020204"/>
                <a:sym typeface="Century Gothic" panose="020B0502020202020204"/>
              </a:rPr>
              <a:t>Chicaiza</a:t>
            </a:r>
          </a:p>
          <a:p>
            <a:pPr lvl="0" algn="ctr"/>
            <a:r>
              <a:rPr lang="es-EC" sz="1600" b="1" dirty="0" smtClean="0">
                <a:solidFill>
                  <a:srgbClr val="0070C0"/>
                </a:solidFill>
                <a:latin typeface="Calibri" panose="020F0502020204030204" pitchFamily="34" charset="0"/>
                <a:ea typeface="Century Gothic" panose="020B0502020202020204"/>
                <a:cs typeface="Century Gothic" panose="020B0502020202020204"/>
                <a:sym typeface="Century Gothic" panose="020B0502020202020204"/>
              </a:rPr>
              <a:t>Ingeniero</a:t>
            </a:r>
            <a:r>
              <a:rPr lang="es-EC" sz="1600" b="1" dirty="0">
                <a:solidFill>
                  <a:srgbClr val="0070C0"/>
                </a:solidFill>
                <a:latin typeface="Calibri" panose="020F0502020204030204" pitchFamily="34" charset="0"/>
                <a:ea typeface="Century Gothic" panose="020B0502020202020204"/>
                <a:cs typeface="Century Gothic" panose="020B0502020202020204"/>
                <a:sym typeface="Century Gothic" panose="020B0502020202020204"/>
              </a:rPr>
              <a:t>, Planificador y Gestor de la Participación Ciudadana</a:t>
            </a:r>
            <a:endParaRPr lang="es-EC" sz="1600" b="1" dirty="0">
              <a:solidFill>
                <a:srgbClr val="0070C0"/>
              </a:solidFill>
              <a:latin typeface="Calibri" panose="020F0502020204030204" pitchFamily="34" charset="0"/>
              <a:sym typeface="Century Gothic" panose="020B0502020202020204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161" y="2259387"/>
            <a:ext cx="1629824" cy="2173099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3333513" y="4709970"/>
            <a:ext cx="266046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C" sz="1600" b="1" dirty="0" smtClean="0">
                <a:solidFill>
                  <a:srgbClr val="0070C0"/>
                </a:solidFill>
                <a:latin typeface="Calibri" panose="020F0502020204030204" pitchFamily="34" charset="0"/>
                <a:ea typeface="Century Gothic" panose="020B0502020202020204"/>
                <a:cs typeface="Century Gothic" panose="020B0502020202020204"/>
                <a:sym typeface="Century Gothic" panose="020B0502020202020204"/>
              </a:rPr>
              <a:t>Lucía Chugá</a:t>
            </a:r>
          </a:p>
          <a:p>
            <a:pPr lvl="0" algn="ctr"/>
            <a:r>
              <a:rPr lang="es-EC" sz="1600" b="1" dirty="0" smtClean="0">
                <a:solidFill>
                  <a:srgbClr val="0070C0"/>
                </a:solidFill>
                <a:latin typeface="Calibri" panose="020F0502020204030204" pitchFamily="34" charset="0"/>
                <a:ea typeface="Century Gothic" panose="020B0502020202020204"/>
                <a:cs typeface="Century Gothic" panose="020B0502020202020204"/>
                <a:sym typeface="Century Gothic" panose="020B0502020202020204"/>
              </a:rPr>
              <a:t>Psicóloga </a:t>
            </a:r>
            <a:r>
              <a:rPr lang="es-EC" sz="1600" b="1" dirty="0">
                <a:solidFill>
                  <a:srgbClr val="0070C0"/>
                </a:solidFill>
                <a:latin typeface="Calibri" panose="020F0502020204030204" pitchFamily="34" charset="0"/>
                <a:ea typeface="Century Gothic" panose="020B0502020202020204"/>
                <a:cs typeface="Century Gothic" panose="020B0502020202020204"/>
                <a:sym typeface="Century Gothic" panose="020B0502020202020204"/>
              </a:rPr>
              <a:t>en </a:t>
            </a:r>
            <a:r>
              <a:rPr lang="es-EC" sz="1600" b="1" dirty="0" smtClean="0">
                <a:solidFill>
                  <a:srgbClr val="0070C0"/>
                </a:solidFill>
                <a:latin typeface="Calibri" panose="020F0502020204030204" pitchFamily="34" charset="0"/>
                <a:ea typeface="Century Gothic" panose="020B0502020202020204"/>
                <a:cs typeface="Century Gothic" panose="020B0502020202020204"/>
                <a:sym typeface="Century Gothic" panose="020B0502020202020204"/>
              </a:rPr>
              <a:t>Adolescentes</a:t>
            </a:r>
          </a:p>
          <a:p>
            <a:pPr lvl="0" algn="ctr"/>
            <a:r>
              <a:rPr lang="es-EC" sz="1600" b="1" dirty="0" smtClean="0">
                <a:solidFill>
                  <a:srgbClr val="0070C0"/>
                </a:solidFill>
                <a:latin typeface="Calibri" panose="020F0502020204030204" pitchFamily="34" charset="0"/>
                <a:sym typeface="Century Gothic" panose="020B0502020202020204"/>
              </a:rPr>
              <a:t>Especialista en Gestión y Desarrollo </a:t>
            </a:r>
            <a:r>
              <a:rPr lang="es-EC" sz="1600" b="1" dirty="0">
                <a:solidFill>
                  <a:srgbClr val="0070C0"/>
                </a:solidFill>
                <a:latin typeface="Calibri" panose="020F0502020204030204" pitchFamily="34" charset="0"/>
                <a:sym typeface="Century Gothic" panose="020B0502020202020204"/>
              </a:rPr>
              <a:t>L</a:t>
            </a:r>
            <a:r>
              <a:rPr lang="es-EC" sz="1600" b="1" dirty="0" smtClean="0">
                <a:solidFill>
                  <a:srgbClr val="0070C0"/>
                </a:solidFill>
                <a:latin typeface="Calibri" panose="020F0502020204030204" pitchFamily="34" charset="0"/>
                <a:sym typeface="Century Gothic" panose="020B0502020202020204"/>
              </a:rPr>
              <a:t>ocal </a:t>
            </a:r>
            <a:endParaRPr lang="es-EC" sz="1600" b="1" dirty="0">
              <a:solidFill>
                <a:srgbClr val="0070C0"/>
              </a:solidFill>
              <a:latin typeface="Calibri" panose="020F0502020204030204" pitchFamily="34" charset="0"/>
              <a:sym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056775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5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>
            <a:off x="1064403" y="6289231"/>
            <a:ext cx="6893465" cy="305027"/>
          </a:xfrm>
          <a:prstGeom prst="rect">
            <a:avLst/>
          </a:prstGeom>
        </p:spPr>
      </p:pic>
      <p:pic>
        <p:nvPicPr>
          <p:cNvPr id="8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121" y="394637"/>
            <a:ext cx="1106564" cy="407768"/>
          </a:xfrm>
          <a:prstGeom prst="rect">
            <a:avLst/>
          </a:prstGeom>
        </p:spPr>
      </p:pic>
      <p:pic>
        <p:nvPicPr>
          <p:cNvPr id="9" name="Imagen 7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 flipH="1">
            <a:off x="1915064" y="548506"/>
            <a:ext cx="6249838" cy="289228"/>
          </a:xfrm>
          <a:prstGeom prst="rect">
            <a:avLst/>
          </a:prstGeom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2074" y="6032347"/>
            <a:ext cx="979098" cy="51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 descr="C:\Users\jrmejia\Desktop\Fotos  pres Praga\Quito_2_1_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3633" y="0"/>
            <a:ext cx="10968225" cy="6870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2 Rectángulo"/>
          <p:cNvSpPr>
            <a:spLocks noChangeArrowheads="1"/>
          </p:cNvSpPr>
          <p:nvPr/>
        </p:nvSpPr>
        <p:spPr bwMode="auto">
          <a:xfrm>
            <a:off x="1332411" y="1358776"/>
            <a:ext cx="626758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buClrTx/>
              <a:buFontTx/>
              <a:buNone/>
            </a:pPr>
            <a:r>
              <a:rPr lang="es-EC" altLang="es-MX" sz="5400" b="1" kern="1200" dirty="0">
                <a:solidFill>
                  <a:prstClr val="white"/>
                </a:solidFill>
                <a:latin typeface="Calibri" panose="020F0502020204030204" pitchFamily="34" charset="0"/>
                <a:cs typeface="+mn-cs"/>
              </a:rPr>
              <a:t>¡Muchas Gracias!</a:t>
            </a:r>
          </a:p>
          <a:p>
            <a:pPr algn="ctr">
              <a:buClrTx/>
              <a:buFontTx/>
              <a:buNone/>
            </a:pPr>
            <a:r>
              <a:rPr lang="es-EC" altLang="es-MX" sz="5400" b="1" kern="1200" dirty="0" err="1">
                <a:solidFill>
                  <a:prstClr val="white"/>
                </a:solidFill>
                <a:latin typeface="Calibri" panose="020F0502020204030204" pitchFamily="34" charset="0"/>
                <a:cs typeface="+mn-cs"/>
              </a:rPr>
              <a:t>Yupaychani</a:t>
            </a:r>
            <a:endParaRPr lang="es-EC" altLang="es-MX" sz="5400" b="1" kern="1200" dirty="0">
              <a:solidFill>
                <a:prstClr val="white"/>
              </a:solidFill>
              <a:latin typeface="Calibri" panose="020F050202020403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5890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"/>
          <p:cNvSpPr txBox="1"/>
          <p:nvPr/>
        </p:nvSpPr>
        <p:spPr>
          <a:xfrm>
            <a:off x="417260" y="883278"/>
            <a:ext cx="830949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C" sz="3200" b="1" dirty="0" smtClean="0">
                <a:solidFill>
                  <a:srgbClr val="0070C0"/>
                </a:solidFill>
                <a:latin typeface="Calibri" panose="020F0502020204030204" pitchFamily="34" charset="0"/>
                <a:ea typeface="Century Gothic" panose="020B0502020202020204"/>
                <a:cs typeface="Century Gothic" panose="020B0502020202020204"/>
                <a:sym typeface="Century Gothic" panose="020B0502020202020204"/>
              </a:rPr>
              <a:t>CONTENIDOS MÓDULO II</a:t>
            </a:r>
            <a:endParaRPr lang="es-EC" sz="3200" b="1" dirty="0">
              <a:solidFill>
                <a:srgbClr val="0070C0"/>
              </a:solidFill>
              <a:latin typeface="Calibri" panose="020F0502020204030204" pitchFamily="34" charset="0"/>
              <a:sym typeface="Century Gothic" panose="020B0502020202020204"/>
            </a:endParaRPr>
          </a:p>
        </p:txBody>
      </p:sp>
      <p:sp>
        <p:nvSpPr>
          <p:cNvPr id="2" name="AutoShape 4" descr="El poder de la participación ciudadana se mide por la capacidad de lograr  cambios en los entornos más próximos”: Educa Oaxaca. - Insurgencia  Magisterial"/>
          <p:cNvSpPr>
            <a:spLocks noChangeAspect="1" noChangeArrowheads="1"/>
          </p:cNvSpPr>
          <p:nvPr/>
        </p:nvSpPr>
        <p:spPr bwMode="auto">
          <a:xfrm>
            <a:off x="155575" y="-746125"/>
            <a:ext cx="293370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" r="16755" b="-179058"/>
          <a:stretch/>
        </p:blipFill>
        <p:spPr>
          <a:xfrm>
            <a:off x="1125276" y="6325797"/>
            <a:ext cx="6893465" cy="305027"/>
          </a:xfrm>
          <a:prstGeom prst="rect">
            <a:avLst/>
          </a:prstGeom>
        </p:spPr>
      </p:pic>
      <p:pic>
        <p:nvPicPr>
          <p:cNvPr id="7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15" y="475509"/>
            <a:ext cx="1106564" cy="40776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" r="16755" b="-179058"/>
          <a:stretch/>
        </p:blipFill>
        <p:spPr>
          <a:xfrm flipH="1">
            <a:off x="1915064" y="594050"/>
            <a:ext cx="6249838" cy="289228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902" y="6050422"/>
            <a:ext cx="979098" cy="51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731519" y="1591124"/>
            <a:ext cx="7724503" cy="4454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C" sz="20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ENFOQUES: </a:t>
            </a:r>
            <a:r>
              <a:rPr lang="es-EC" sz="20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Noto Sans Symbols"/>
                <a:cs typeface="Noto Sans Symbols"/>
              </a:rPr>
              <a:t>de </a:t>
            </a:r>
            <a:r>
              <a:rPr lang="es-EC" sz="20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Noto Sans Symbols"/>
                <a:cs typeface="Noto Sans Symbols"/>
              </a:rPr>
              <a:t>Derechos </a:t>
            </a:r>
            <a:r>
              <a:rPr lang="es-EC" sz="20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Noto Sans Symbols"/>
                <a:cs typeface="Noto Sans Symbols"/>
              </a:rPr>
              <a:t>Humanos y Sistémico</a:t>
            </a:r>
            <a:endParaRPr lang="es-EC" sz="20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C" sz="2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MARCO CONCEPTUAL</a:t>
            </a:r>
            <a:endParaRPr lang="es-EC" sz="20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Arial" panose="020B0604020202020204" pitchFamily="34" charset="0"/>
              <a:buChar char="●"/>
            </a:pPr>
            <a:r>
              <a:rPr lang="es-EC" sz="20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Noto Sans Symbols"/>
                <a:cs typeface="Noto Sans Symbols"/>
              </a:rPr>
              <a:t>Derecho a la </a:t>
            </a:r>
            <a:r>
              <a:rPr lang="es-EC" sz="20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Noto Sans Symbols"/>
                <a:cs typeface="Noto Sans Symbols"/>
              </a:rPr>
              <a:t>Ciudad, Interculturalidad</a:t>
            </a:r>
            <a:r>
              <a:rPr lang="es-EC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s-EC" sz="20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 Plurinacionalidad</a:t>
            </a:r>
            <a:endParaRPr lang="es-EC" sz="20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s-EC" sz="20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C" sz="20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MARCO CONCEPTUAL</a:t>
            </a:r>
            <a:endParaRPr lang="es-EC" sz="20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Arial" panose="020B0604020202020204" pitchFamily="34" charset="0"/>
              <a:buChar char="●"/>
            </a:pPr>
            <a:r>
              <a:rPr lang="es-EC" sz="2000" b="1" dirty="0">
                <a:solidFill>
                  <a:srgbClr val="7030A0"/>
                </a:solidFill>
                <a:latin typeface="Calibri" panose="020F0502020204030204" pitchFamily="34" charset="0"/>
                <a:ea typeface="Noto Sans Symbols"/>
                <a:cs typeface="Noto Sans Symbols"/>
              </a:rPr>
              <a:t>Democracia:</a:t>
            </a:r>
            <a:r>
              <a:rPr lang="es-EC" sz="2000" dirty="0">
                <a:solidFill>
                  <a:srgbClr val="7030A0"/>
                </a:solidFill>
                <a:latin typeface="Calibri" panose="020F0502020204030204" pitchFamily="34" charset="0"/>
                <a:ea typeface="Noto Sans Symbols"/>
                <a:cs typeface="Noto Sans Symbols"/>
              </a:rPr>
              <a:t> </a:t>
            </a:r>
            <a:r>
              <a:rPr lang="es-EC" sz="2000" dirty="0" smtClean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¿</a:t>
            </a:r>
            <a:r>
              <a:rPr lang="es-EC" sz="20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Qué es la </a:t>
            </a:r>
            <a:r>
              <a:rPr lang="es-EC" sz="2000" dirty="0" smtClean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Democracia?, elementos destacados, tipos, Democracia </a:t>
            </a:r>
            <a:r>
              <a:rPr lang="es-EC" sz="20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 la Constitución y </a:t>
            </a:r>
            <a:r>
              <a:rPr lang="es-EC" sz="2000" dirty="0" smtClean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sus mecanismos.</a:t>
            </a:r>
            <a:endParaRPr lang="es-EC" sz="20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lnSpc>
                <a:spcPct val="107000"/>
              </a:lnSpc>
              <a:buFont typeface="Arial" panose="020B0604020202020204" pitchFamily="34" charset="0"/>
              <a:buChar char="●"/>
            </a:pPr>
            <a:r>
              <a:rPr lang="es-EC" sz="2000" b="1" dirty="0">
                <a:solidFill>
                  <a:srgbClr val="7030A0"/>
                </a:solidFill>
                <a:latin typeface="Calibri" panose="020F0502020204030204" pitchFamily="34" charset="0"/>
                <a:ea typeface="Noto Sans Symbols"/>
                <a:cs typeface="Noto Sans Symbols"/>
              </a:rPr>
              <a:t>Participación Ciudadana:</a:t>
            </a:r>
            <a:r>
              <a:rPr lang="es-EC" sz="2000" dirty="0">
                <a:solidFill>
                  <a:srgbClr val="7030A0"/>
                </a:solidFill>
                <a:latin typeface="Calibri" panose="020F0502020204030204" pitchFamily="34" charset="0"/>
                <a:ea typeface="Noto Sans Symbols"/>
                <a:cs typeface="Noto Sans Symbols"/>
              </a:rPr>
              <a:t> ¿Qué es la Participación Ciudadana? y </a:t>
            </a:r>
            <a:r>
              <a:rPr lang="es-EC" sz="2000" dirty="0" smtClean="0">
                <a:solidFill>
                  <a:srgbClr val="7030A0"/>
                </a:solidFill>
                <a:latin typeface="Calibri" panose="020F0502020204030204" pitchFamily="34" charset="0"/>
                <a:ea typeface="Noto Sans Symbols"/>
                <a:cs typeface="Noto Sans Symbols"/>
              </a:rPr>
              <a:t>tipos</a:t>
            </a:r>
            <a:endParaRPr lang="es-EC" sz="2000" dirty="0">
              <a:solidFill>
                <a:srgbClr val="7030A0"/>
              </a:solidFill>
              <a:latin typeface="Calibri" panose="020F0502020204030204" pitchFamily="34" charset="0"/>
              <a:ea typeface="Noto Sans Symbols"/>
              <a:cs typeface="Noto Sans Symbols"/>
            </a:endParaRPr>
          </a:p>
          <a:p>
            <a:pPr>
              <a:lnSpc>
                <a:spcPct val="107000"/>
              </a:lnSpc>
            </a:pPr>
            <a:r>
              <a:rPr lang="es-EC" sz="2000" b="1" dirty="0" smtClean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MARCO </a:t>
            </a:r>
            <a:r>
              <a:rPr lang="es-EC" sz="20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NORMATIVO NACIONAL Y LOCAL</a:t>
            </a:r>
            <a:endParaRPr lang="es-EC" sz="20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</a:pPr>
            <a:r>
              <a:rPr lang="es-EC" sz="20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C" sz="2000" b="1" dirty="0" smtClean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TRABAJO EN CASA: ¿cómo puedo participar activamente en el Distrito </a:t>
            </a:r>
            <a:r>
              <a:rPr lang="es-EC" sz="20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s-EC" sz="2000" b="1" dirty="0" smtClean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etropolitano de Quito?</a:t>
            </a:r>
            <a:endParaRPr lang="es-EC" sz="20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23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"/>
          <p:cNvSpPr txBox="1"/>
          <p:nvPr/>
        </p:nvSpPr>
        <p:spPr>
          <a:xfrm>
            <a:off x="561754" y="781977"/>
            <a:ext cx="185822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EC" sz="3200" b="1" dirty="0">
                <a:solidFill>
                  <a:srgbClr val="F20000"/>
                </a:solidFill>
                <a:latin typeface="Calibri" panose="020F0502020204030204" pitchFamily="34" charset="0"/>
              </a:rPr>
              <a:t>Agenda</a:t>
            </a: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7282216"/>
              </p:ext>
            </p:extLst>
          </p:nvPr>
        </p:nvGraphicFramePr>
        <p:xfrm>
          <a:off x="809026" y="1369513"/>
          <a:ext cx="7605005" cy="46256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743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52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26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32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58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HORA</a:t>
                      </a:r>
                      <a:endParaRPr lang="es-EC" sz="1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66" marR="9366" marT="9366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CONTENIDOS</a:t>
                      </a:r>
                      <a:endParaRPr lang="es-EC" sz="1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66" marR="9366" marT="9366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TÉCNICA/RECURSOS</a:t>
                      </a:r>
                      <a:endParaRPr lang="es-EC" sz="1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66" marR="9366" marT="9366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RESPONSABLE</a:t>
                      </a:r>
                      <a:endParaRPr lang="es-EC" sz="1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66" marR="9366" marT="9366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01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18:00</a:t>
                      </a:r>
                      <a:endParaRPr lang="es-EC" sz="12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66" marR="9366" marT="936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Bienvenida y saludo</a:t>
                      </a:r>
                      <a:endParaRPr lang="es-EC" sz="12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66" marR="9366" marT="9366" marB="0" anchor="ctr"/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C" sz="120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Expositiva</a:t>
                      </a:r>
                      <a:endParaRPr lang="es-EC" sz="12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66" marR="9366" marT="936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s-EC" sz="12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66" marR="9366" marT="9366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944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18:05</a:t>
                      </a:r>
                      <a:endParaRPr lang="es-EC" sz="12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66" marR="9366" marT="936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Presentación de la agenda, objetivos, metodología y recomendaciones</a:t>
                      </a:r>
                      <a:endParaRPr lang="es-EC" sz="12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66" marR="9366" marT="9366" marB="0" anchor="ctr"/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C" sz="120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Expositiva</a:t>
                      </a:r>
                      <a:endParaRPr lang="es-EC" sz="12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66" marR="9366" marT="936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Lucía Chuga</a:t>
                      </a:r>
                      <a:endParaRPr lang="es-EC" sz="12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66" marR="9366" marT="9366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14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 b="1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18:20</a:t>
                      </a:r>
                      <a:endParaRPr lang="es-EC" sz="12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66" marR="9366" marT="936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Técnica de integración</a:t>
                      </a:r>
                      <a:endParaRPr lang="es-EC" sz="12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66" marR="9366" marT="9366" marB="0" anchor="ctr"/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C" sz="120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Participativa</a:t>
                      </a:r>
                      <a:endParaRPr lang="es-EC" sz="12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66" marR="9366" marT="936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 err="1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Kléver</a:t>
                      </a:r>
                      <a:r>
                        <a:rPr lang="es-EC" sz="120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 Albán</a:t>
                      </a:r>
                      <a:endParaRPr lang="es-EC" sz="12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66" marR="9366" marT="9366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84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 b="1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18:30</a:t>
                      </a:r>
                      <a:endParaRPr lang="es-EC" sz="12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66" marR="9366" marT="936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 b="1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Enfoques</a:t>
                      </a: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C" sz="1200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 Derechos</a:t>
                      </a:r>
                      <a:r>
                        <a:rPr lang="es-EC" sz="1200" baseline="0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Humanos</a:t>
                      </a: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C" sz="1200" baseline="0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Sistémico</a:t>
                      </a:r>
                    </a:p>
                  </a:txBody>
                  <a:tcPr marL="9366" marR="9366" marT="9366" marB="0" anchor="ctr"/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C" sz="1200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Expositiva-Participativa</a:t>
                      </a: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C" sz="1200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Técnica Collage</a:t>
                      </a: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C" sz="1200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Participativa</a:t>
                      </a:r>
                      <a:endParaRPr lang="es-EC" sz="12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66" marR="9366" marT="936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Kléver Albán</a:t>
                      </a:r>
                      <a:endParaRPr lang="es-EC" sz="12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66" marR="9366" marT="9366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83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 b="1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19:10</a:t>
                      </a:r>
                      <a:endParaRPr lang="es-EC" sz="12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66" marR="9366" marT="936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 b="1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Percepciones sobre las ciudades… ¿qué entiendo por Ciudad?</a:t>
                      </a:r>
                      <a:endParaRPr lang="es-EC" sz="12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EC" sz="120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Derecho a la Ciudad</a:t>
                      </a:r>
                      <a:endParaRPr lang="es-EC" sz="12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66" marR="9366" marT="9366" marB="0" anchor="ctr"/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C" sz="120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Expositiva-Participativa</a:t>
                      </a: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C" sz="120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Técnica </a:t>
                      </a:r>
                      <a:r>
                        <a:rPr lang="es-EC" sz="1200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Collage</a:t>
                      </a:r>
                      <a:endParaRPr lang="es-EC" sz="12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66" marR="9366" marT="936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 err="1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Kléver</a:t>
                      </a:r>
                      <a:r>
                        <a:rPr lang="es-EC" sz="1200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 Albán</a:t>
                      </a:r>
                      <a:endParaRPr lang="es-EC" sz="12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66" marR="9366" marT="9366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50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 b="1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19:40</a:t>
                      </a:r>
                      <a:endParaRPr lang="es-EC" sz="12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66" marR="9366" marT="936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¿Qué es la </a:t>
                      </a:r>
                      <a:r>
                        <a:rPr lang="es-EC" sz="1200" b="1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interculturalidad y la plurinacionalidad?: </a:t>
                      </a:r>
                      <a:r>
                        <a:rPr lang="es-EC" sz="1200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Principios </a:t>
                      </a:r>
                      <a:r>
                        <a:rPr lang="es-EC" sz="120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de la Interculturalidad</a:t>
                      </a:r>
                      <a:endParaRPr lang="es-EC" sz="12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66" marR="9366" marT="9366" marB="0" anchor="ctr"/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C" sz="1200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Expositiva</a:t>
                      </a: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C" sz="1200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Vídeo</a:t>
                      </a:r>
                    </a:p>
                  </a:txBody>
                  <a:tcPr marL="9366" marR="9366" marT="9366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 panose="020B0604020202020204"/>
                        <a:buNone/>
                        <a:tabLst/>
                        <a:defRPr/>
                      </a:pPr>
                      <a:r>
                        <a:rPr lang="es-EC" sz="120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es-EC" sz="1200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Lucía</a:t>
                      </a:r>
                      <a:r>
                        <a:rPr lang="es-EC" sz="1200" baseline="0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 Chuga</a:t>
                      </a:r>
                      <a:endParaRPr lang="es-EC" sz="1200" dirty="0" smtClean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66" marR="9366" marT="9366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83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 b="1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19:50</a:t>
                      </a:r>
                      <a:endParaRPr lang="es-EC" sz="12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66" marR="9366" marT="936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Evaluación del Taller virtual</a:t>
                      </a:r>
                      <a:endParaRPr lang="es-EC" sz="12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66" marR="9366" marT="9366" marB="0" anchor="ctr"/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C" sz="120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es-EC" sz="1200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Participativa</a:t>
                      </a:r>
                      <a:endParaRPr lang="es-EC" sz="12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66" marR="9366" marT="936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es-EC" sz="1200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Participantes</a:t>
                      </a:r>
                      <a:endParaRPr lang="es-EC" sz="12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66" marR="9366" marT="9366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83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20:00</a:t>
                      </a:r>
                      <a:endParaRPr lang="es-EC" sz="12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66" marR="9366" marT="936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Fin de la jornada</a:t>
                      </a:r>
                      <a:endParaRPr lang="es-EC" sz="12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66" marR="9366" marT="9366" marB="0" anchor="ctr"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None/>
                      </a:pPr>
                      <a:endParaRPr lang="es-EC" sz="12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66" marR="9366" marT="9366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s-EC" sz="12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66" marR="9366" marT="9366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796064" y="1263367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" r="16755" b="-179058"/>
          <a:stretch/>
        </p:blipFill>
        <p:spPr>
          <a:xfrm>
            <a:off x="1164797" y="6190996"/>
            <a:ext cx="6893465" cy="305027"/>
          </a:xfrm>
          <a:prstGeom prst="rect">
            <a:avLst/>
          </a:prstGeom>
        </p:spPr>
      </p:pic>
      <p:pic>
        <p:nvPicPr>
          <p:cNvPr id="7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15" y="292156"/>
            <a:ext cx="1106564" cy="40776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" r="16755" b="-179058"/>
          <a:stretch/>
        </p:blipFill>
        <p:spPr>
          <a:xfrm flipH="1">
            <a:off x="1915064" y="410697"/>
            <a:ext cx="6249838" cy="289228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902" y="5982255"/>
            <a:ext cx="979098" cy="51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7367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>
            <a:off x="1064403" y="5530194"/>
            <a:ext cx="6893465" cy="30502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121" y="267464"/>
            <a:ext cx="1106564" cy="40776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 flipH="1">
            <a:off x="1915064" y="675232"/>
            <a:ext cx="6249838" cy="289228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902" y="5363670"/>
            <a:ext cx="979098" cy="51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444566" y="964460"/>
            <a:ext cx="43011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Objetivo de Aprendizaje</a:t>
            </a:r>
            <a:endParaRPr lang="es-EC" sz="3200" dirty="0">
              <a:latin typeface="Calibri" panose="020F050202020403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081" y="2808943"/>
            <a:ext cx="2469094" cy="1847248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3139440" y="1707480"/>
            <a:ext cx="509016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" algn="just"/>
            <a:r>
              <a:rPr lang="es-EC" sz="2400" dirty="0">
                <a:solidFill>
                  <a:srgbClr val="0070C0"/>
                </a:solidFill>
                <a:latin typeface="Calibri" panose="020F0502020204030204" pitchFamily="34" charset="0"/>
              </a:rPr>
              <a:t>Al finalizar la capacitación, las personas participantes estarán en la capacidad de diferenciar la normativa nacional y local; comprender qué es la democracia y la participación ciudadana, sus </a:t>
            </a:r>
            <a:r>
              <a:rPr lang="es-EC" sz="24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tipologías; </a:t>
            </a:r>
            <a:r>
              <a:rPr lang="es-EC" sz="2400" dirty="0">
                <a:solidFill>
                  <a:srgbClr val="0070C0"/>
                </a:solidFill>
                <a:latin typeface="Calibri" panose="020F0502020204030204" pitchFamily="34" charset="0"/>
              </a:rPr>
              <a:t>qué es la interculturalidad y sus principios; además, alcanzarán el entendimiento de los enfoques de derechos </a:t>
            </a:r>
            <a:r>
              <a:rPr lang="es-EC" sz="24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humanos y sistémico.</a:t>
            </a:r>
            <a:endParaRPr lang="es-EC" sz="2400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0297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>
            <a:off x="1064403" y="6285622"/>
            <a:ext cx="6893465" cy="30502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121" y="443554"/>
            <a:ext cx="1106564" cy="40776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" r="16755" b="-179058"/>
          <a:stretch/>
        </p:blipFill>
        <p:spPr>
          <a:xfrm flipH="1">
            <a:off x="1915064" y="802405"/>
            <a:ext cx="6249838" cy="289228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7868" y="5924367"/>
            <a:ext cx="979098" cy="51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987646" y="1164804"/>
            <a:ext cx="23743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sz="3200" b="1" dirty="0">
                <a:solidFill>
                  <a:srgbClr val="F20000"/>
                </a:solidFill>
                <a:latin typeface="Calibri" panose="020F0502020204030204" pitchFamily="34" charset="0"/>
              </a:rPr>
              <a:t>Metodología</a:t>
            </a:r>
          </a:p>
        </p:txBody>
      </p:sp>
      <p:sp>
        <p:nvSpPr>
          <p:cNvPr id="5" name="Rectángulo 4"/>
          <p:cNvSpPr/>
          <p:nvPr/>
        </p:nvSpPr>
        <p:spPr>
          <a:xfrm>
            <a:off x="662568" y="1822751"/>
            <a:ext cx="4440943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600" b="1" dirty="0">
                <a:solidFill>
                  <a:srgbClr val="0070C0"/>
                </a:solidFill>
                <a:latin typeface="Calibri" panose="020F0502020204030204" pitchFamily="34" charset="0"/>
                <a:ea typeface="Century Gothic" panose="020B0502020202020204"/>
                <a:cs typeface="Century Gothic" panose="020B0502020202020204"/>
              </a:rPr>
              <a:t>Activa-reflexiva-activa.</a:t>
            </a:r>
          </a:p>
          <a:p>
            <a:endParaRPr lang="es-EC" sz="2600" b="1" dirty="0">
              <a:solidFill>
                <a:srgbClr val="0070C0"/>
              </a:solidFill>
              <a:latin typeface="Calibri" panose="020F0502020204030204" pitchFamily="34" charset="0"/>
              <a:ea typeface="Century Gothic" panose="020B0502020202020204"/>
              <a:cs typeface="Century Gothic" panose="020B050202020202020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600" b="1" dirty="0">
                <a:solidFill>
                  <a:srgbClr val="0070C0"/>
                </a:solidFill>
                <a:latin typeface="Calibri" panose="020F0502020204030204" pitchFamily="34" charset="0"/>
                <a:ea typeface="Century Gothic" panose="020B0502020202020204"/>
                <a:cs typeface="Century Gothic" panose="020B0502020202020204"/>
              </a:rPr>
              <a:t>Uso de material audiovisual y técnicas de educación no formal.</a:t>
            </a:r>
          </a:p>
          <a:p>
            <a:endParaRPr lang="es-EC" sz="2600" b="1" dirty="0">
              <a:solidFill>
                <a:srgbClr val="0070C0"/>
              </a:solidFill>
              <a:latin typeface="Calibri" panose="020F0502020204030204" pitchFamily="34" charset="0"/>
              <a:ea typeface="Century Gothic" panose="020B0502020202020204"/>
              <a:cs typeface="Century Gothic" panose="020B050202020202020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600" b="1" dirty="0">
                <a:solidFill>
                  <a:srgbClr val="0070C0"/>
                </a:solidFill>
                <a:latin typeface="Calibri" panose="020F0502020204030204" pitchFamily="34" charset="0"/>
                <a:ea typeface="Century Gothic" panose="020B0502020202020204"/>
                <a:cs typeface="Century Gothic" panose="020B0502020202020204"/>
              </a:rPr>
              <a:t>Preguntas y respuestas durante la exposición de máximo 1 minuto y de máximo 5 personas por temática.</a:t>
            </a:r>
            <a:endParaRPr lang="es-EC" sz="2600" dirty="0">
              <a:solidFill>
                <a:srgbClr val="0070C0"/>
              </a:solidFill>
              <a:latin typeface="Calibri" panose="020F0502020204030204" pitchFamily="34" charset="0"/>
              <a:ea typeface="Century Gothic" panose="020B0502020202020204"/>
              <a:cs typeface="Century Gothic" panose="020B0502020202020204"/>
              <a:sym typeface="Century Gothic" panose="020B0502020202020204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9983" y="2204123"/>
            <a:ext cx="3395766" cy="296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858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t="2" r="16755" b="-179058"/>
          <a:stretch>
            <a:fillRect/>
          </a:stretch>
        </p:blipFill>
        <p:spPr>
          <a:xfrm>
            <a:off x="757976" y="6255099"/>
            <a:ext cx="6611098" cy="30502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143" y="285307"/>
            <a:ext cx="1106564" cy="40776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/>
          <a:srcRect t="2" r="16755" b="-179058"/>
          <a:stretch>
            <a:fillRect/>
          </a:stretch>
        </p:blipFill>
        <p:spPr>
          <a:xfrm flipH="1">
            <a:off x="1914991" y="463108"/>
            <a:ext cx="6249838" cy="289228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058" y="5896623"/>
            <a:ext cx="1567543" cy="822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2220058" y="752985"/>
            <a:ext cx="4690696" cy="565082"/>
          </a:xfrm>
        </p:spPr>
        <p:txBody>
          <a:bodyPr>
            <a:normAutofit/>
          </a:bodyPr>
          <a:lstStyle/>
          <a:p>
            <a:r>
              <a:rPr lang="es-ES_tradnl" altLang="es-EC" sz="3000" b="1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Acuerdos</a:t>
            </a:r>
            <a:endParaRPr lang="es-ES_tradnl" altLang="es-EC" sz="3000" b="1" dirty="0">
              <a:solidFill>
                <a:srgbClr val="FF00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0" name="Imagen 8"/>
          <p:cNvPicPr>
            <a:picLocks noChangeAspect="1"/>
          </p:cNvPicPr>
          <p:nvPr/>
        </p:nvPicPr>
        <p:blipFill>
          <a:blip r:embed="rId5"/>
          <a:srcRect l="62593" t="32490" r="12786" b="21753"/>
          <a:stretch>
            <a:fillRect/>
          </a:stretch>
        </p:blipFill>
        <p:spPr>
          <a:xfrm>
            <a:off x="1440169" y="1690475"/>
            <a:ext cx="949643" cy="993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Imagen 4"/>
          <p:cNvPicPr>
            <a:picLocks noChangeAspect="1"/>
          </p:cNvPicPr>
          <p:nvPr/>
        </p:nvPicPr>
        <p:blipFill>
          <a:blip r:embed="rId6"/>
          <a:srcRect l="64401" t="33798" r="10750" b="20767"/>
          <a:stretch>
            <a:fillRect/>
          </a:stretch>
        </p:blipFill>
        <p:spPr>
          <a:xfrm>
            <a:off x="1296471" y="4021789"/>
            <a:ext cx="1072039" cy="1103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6"/>
          <p:cNvPicPr>
            <a:picLocks noChangeAspect="1"/>
          </p:cNvPicPr>
          <p:nvPr/>
        </p:nvPicPr>
        <p:blipFill>
          <a:blip r:embed="rId7"/>
          <a:srcRect l="67113" t="30390" r="14136" b="24754"/>
          <a:stretch>
            <a:fillRect/>
          </a:stretch>
        </p:blipFill>
        <p:spPr>
          <a:xfrm>
            <a:off x="6812278" y="1580186"/>
            <a:ext cx="911543" cy="1226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7"/>
          <p:cNvPicPr>
            <a:picLocks noChangeAspect="1"/>
          </p:cNvPicPr>
          <p:nvPr/>
        </p:nvPicPr>
        <p:blipFill>
          <a:blip r:embed="rId8"/>
          <a:srcRect l="57387" t="31204" r="3748" b="31569"/>
          <a:stretch>
            <a:fillRect/>
          </a:stretch>
        </p:blipFill>
        <p:spPr>
          <a:xfrm>
            <a:off x="6240097" y="4180008"/>
            <a:ext cx="1792129" cy="96535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ángulo redondeado 4"/>
          <p:cNvSpPr/>
          <p:nvPr/>
        </p:nvSpPr>
        <p:spPr>
          <a:xfrm>
            <a:off x="838428" y="5299784"/>
            <a:ext cx="2153126" cy="31099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s-ES_tradnl" altLang="es-ES" sz="1350" b="1" kern="1200" dirty="0">
                <a:solidFill>
                  <a:srgbClr val="0070C0"/>
                </a:solidFill>
              </a:rPr>
              <a:t>Entre puntualmente</a:t>
            </a:r>
          </a:p>
        </p:txBody>
      </p:sp>
      <p:sp>
        <p:nvSpPr>
          <p:cNvPr id="9" name="Rectángulo redondeado 8"/>
          <p:cNvSpPr/>
          <p:nvPr/>
        </p:nvSpPr>
        <p:spPr>
          <a:xfrm>
            <a:off x="6059599" y="3069426"/>
            <a:ext cx="2153126" cy="4883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s-ES_tradnl" altLang="es-ES" sz="1200" b="1" kern="1200" dirty="0">
                <a:solidFill>
                  <a:srgbClr val="0070C0"/>
                </a:solidFill>
              </a:rPr>
              <a:t>Busque un lugar cómodo e iluminado</a:t>
            </a:r>
          </a:p>
        </p:txBody>
      </p:sp>
      <p:sp>
        <p:nvSpPr>
          <p:cNvPr id="10" name="Rectángulo redondeado 9"/>
          <p:cNvSpPr/>
          <p:nvPr/>
        </p:nvSpPr>
        <p:spPr>
          <a:xfrm>
            <a:off x="6011703" y="5328012"/>
            <a:ext cx="2153126" cy="31099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s-ES_tradnl" altLang="es-ES" sz="1350" b="1" kern="1200" dirty="0">
                <a:solidFill>
                  <a:srgbClr val="0070C0"/>
                </a:solidFill>
              </a:rPr>
              <a:t>Respeto mutuo</a:t>
            </a:r>
          </a:p>
        </p:txBody>
      </p:sp>
      <p:sp>
        <p:nvSpPr>
          <p:cNvPr id="12" name="Rectángulo redondeado 11"/>
          <p:cNvSpPr/>
          <p:nvPr/>
        </p:nvSpPr>
        <p:spPr>
          <a:xfrm>
            <a:off x="838428" y="3023747"/>
            <a:ext cx="2153126" cy="42624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s-ES_tradnl" altLang="es-ES" sz="1350" b="1" kern="1200" dirty="0" smtClean="0">
                <a:solidFill>
                  <a:srgbClr val="0070C0"/>
                </a:solidFill>
              </a:rPr>
              <a:t>Por favor, apague </a:t>
            </a:r>
            <a:r>
              <a:rPr lang="es-ES_tradnl" altLang="es-ES" sz="1350" b="1" kern="1200" dirty="0">
                <a:solidFill>
                  <a:srgbClr val="0070C0"/>
                </a:solidFill>
              </a:rPr>
              <a:t>el micrófono</a:t>
            </a:r>
          </a:p>
        </p:txBody>
      </p:sp>
    </p:spTree>
    <p:extLst>
      <p:ext uri="{BB962C8B-B14F-4D97-AF65-F5344CB8AC3E}">
        <p14:creationId xmlns:p14="http://schemas.microsoft.com/office/powerpoint/2010/main" val="2278512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320" y="1389183"/>
            <a:ext cx="6786353" cy="4009294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3138854" y="871076"/>
            <a:ext cx="3174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S" sz="1800" b="1" dirty="0" smtClean="0">
                <a:solidFill>
                  <a:srgbClr val="0070C0"/>
                </a:solidFill>
              </a:rPr>
              <a:t>A MI LINDO ECUADOR </a:t>
            </a:r>
            <a:endParaRPr lang="es-US" sz="1800" b="1" dirty="0">
              <a:solidFill>
                <a:srgbClr val="0070C0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739549" y="5971766"/>
            <a:ext cx="342754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US" dirty="0" smtClean="0"/>
              <a:t>Fuente: </a:t>
            </a:r>
            <a:r>
              <a:rPr lang="es-US" dirty="0" smtClean="0">
                <a:hlinkClick r:id="rId3"/>
              </a:rPr>
              <a:t>https</a:t>
            </a:r>
            <a:r>
              <a:rPr lang="es-US" dirty="0">
                <a:hlinkClick r:id="rId3"/>
              </a:rPr>
              <a:t>://</a:t>
            </a:r>
            <a:r>
              <a:rPr lang="es-US" dirty="0" smtClean="0">
                <a:hlinkClick r:id="rId3"/>
              </a:rPr>
              <a:t>youtu.be/mHCFw1_zY-M</a:t>
            </a:r>
            <a:r>
              <a:rPr lang="es-US" dirty="0" smtClean="0"/>
              <a:t> </a:t>
            </a:r>
            <a:endParaRPr lang="es-US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" r="16755" b="-179058"/>
          <a:stretch/>
        </p:blipFill>
        <p:spPr>
          <a:xfrm>
            <a:off x="720358" y="6389992"/>
            <a:ext cx="6893465" cy="30502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121" y="443554"/>
            <a:ext cx="1106564" cy="40776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39BD434-E149-4806-850E-BA02B63801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" r="16755" b="-179058"/>
          <a:stretch/>
        </p:blipFill>
        <p:spPr>
          <a:xfrm flipH="1">
            <a:off x="1941441" y="581848"/>
            <a:ext cx="6249838" cy="289228"/>
          </a:xfrm>
          <a:prstGeom prst="rect">
            <a:avLst/>
          </a:prstGeom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6083929"/>
            <a:ext cx="1164566" cy="611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8711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Tema de Office">
  <a:themeElements>
    <a:clrScheme name="Tema d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Default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2566</TotalTime>
  <Words>698</Words>
  <Application>Microsoft Office PowerPoint</Application>
  <PresentationFormat>Presentación en pantalla (4:3)</PresentationFormat>
  <Paragraphs>136</Paragraphs>
  <Slides>30</Slides>
  <Notes>5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4</vt:i4>
      </vt:variant>
      <vt:variant>
        <vt:lpstr>Títulos de diapositiva</vt:lpstr>
      </vt:variant>
      <vt:variant>
        <vt:i4>30</vt:i4>
      </vt:variant>
    </vt:vector>
  </HeadingPairs>
  <TitlesOfParts>
    <vt:vector size="42" baseType="lpstr">
      <vt:lpstr>ＭＳ Ｐゴシック</vt:lpstr>
      <vt:lpstr>Arial</vt:lpstr>
      <vt:lpstr>Calibri</vt:lpstr>
      <vt:lpstr>Calibri Light</vt:lpstr>
      <vt:lpstr>Century Gothic</vt:lpstr>
      <vt:lpstr>Noto Sans Symbols</vt:lpstr>
      <vt:lpstr>Symbol</vt:lpstr>
      <vt:lpstr>Times New Roman</vt:lpstr>
      <vt:lpstr>1_Tema de Office</vt:lpstr>
      <vt:lpstr>3_Tema de Office</vt:lpstr>
      <vt:lpstr>4_Tema de Office</vt:lpstr>
      <vt:lpstr>1_Default Design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Acuerdos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Klever Santiago Alban Flores</dc:creator>
  <cp:lastModifiedBy>Angelo Rodríguez</cp:lastModifiedBy>
  <cp:revision>217</cp:revision>
  <dcterms:modified xsi:type="dcterms:W3CDTF">2020-11-12T02:27:54Z</dcterms:modified>
</cp:coreProperties>
</file>