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58" r:id="rId3"/>
    <p:sldId id="259" r:id="rId4"/>
    <p:sldId id="292" r:id="rId5"/>
    <p:sldId id="261" r:id="rId6"/>
    <p:sldId id="262" r:id="rId7"/>
    <p:sldId id="263" r:id="rId8"/>
    <p:sldId id="264" r:id="rId9"/>
    <p:sldId id="265" r:id="rId10"/>
    <p:sldId id="30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6" r:id="rId19"/>
    <p:sldId id="293" r:id="rId20"/>
    <p:sldId id="294" r:id="rId21"/>
    <p:sldId id="278" r:id="rId22"/>
    <p:sldId id="296" r:id="rId23"/>
    <p:sldId id="295" r:id="rId24"/>
    <p:sldId id="280" r:id="rId25"/>
    <p:sldId id="300" r:id="rId26"/>
    <p:sldId id="302" r:id="rId27"/>
    <p:sldId id="281" r:id="rId28"/>
    <p:sldId id="282" r:id="rId29"/>
    <p:sldId id="305" r:id="rId30"/>
    <p:sldId id="283" r:id="rId31"/>
    <p:sldId id="297" r:id="rId32"/>
    <p:sldId id="307" r:id="rId33"/>
    <p:sldId id="284" r:id="rId34"/>
    <p:sldId id="285" r:id="rId35"/>
    <p:sldId id="286" r:id="rId36"/>
    <p:sldId id="274" r:id="rId37"/>
    <p:sldId id="287" r:id="rId38"/>
    <p:sldId id="299" r:id="rId39"/>
    <p:sldId id="290" r:id="rId40"/>
    <p:sldId id="303" r:id="rId41"/>
    <p:sldId id="288" r:id="rId42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" y="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5AAA6-8051-4035-8292-E003CFF54680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D09EF-98F3-4659-B513-F3715275EAB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0177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7833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2341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4286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41DC1-F6F8-4939-98EF-712C53F4786D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675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41DC1-F6F8-4939-98EF-712C53F4786D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504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DBD3-EF8D-403F-B83C-2F2B3806AC51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F016-482D-4318-AF08-8FA5A1683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6297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DBD3-EF8D-403F-B83C-2F2B3806AC51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F016-482D-4318-AF08-8FA5A1683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441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DBD3-EF8D-403F-B83C-2F2B3806AC51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F016-482D-4318-AF08-8FA5A1683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0849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upo 73">
            <a:extLst>
              <a:ext uri="{FF2B5EF4-FFF2-40B4-BE49-F238E27FC236}">
                <a16:creationId xmlns:a16="http://schemas.microsoft.com/office/drawing/2014/main" id="{B9A0CF91-2F3B-40C7-8AB8-A01998346BF2}"/>
              </a:ext>
            </a:extLst>
          </p:cNvPr>
          <p:cNvGrpSpPr/>
          <p:nvPr userDrawn="1"/>
        </p:nvGrpSpPr>
        <p:grpSpPr>
          <a:xfrm>
            <a:off x="259080" y="3227206"/>
            <a:ext cx="8656320" cy="1221033"/>
            <a:chOff x="345440" y="3227204"/>
            <a:chExt cx="11541760" cy="1221033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773EC5C4-1F47-442F-9D5A-B34278E468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5440" y="3848801"/>
              <a:ext cx="11541760" cy="0"/>
            </a:xfrm>
            <a:prstGeom prst="line">
              <a:avLst/>
            </a:prstGeom>
            <a:ln w="177800" cap="rnd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AD0888A5-07F2-4FCF-8971-919AF42D5352}"/>
                </a:ext>
              </a:extLst>
            </p:cNvPr>
            <p:cNvGrpSpPr/>
            <p:nvPr userDrawn="1"/>
          </p:nvGrpSpPr>
          <p:grpSpPr>
            <a:xfrm>
              <a:off x="975360" y="3249361"/>
              <a:ext cx="1198873" cy="1198876"/>
              <a:chOff x="975360" y="2700721"/>
              <a:chExt cx="1198873" cy="119887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F4E8BDE3-4E10-4D56-84BA-7E03385799CB}"/>
                  </a:ext>
                </a:extLst>
              </p:cNvPr>
              <p:cNvSpPr/>
              <p:nvPr userDrawn="1"/>
            </p:nvSpPr>
            <p:spPr>
              <a:xfrm>
                <a:off x="975360" y="2700724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Círculo: Sin relleno 15">
                <a:extLst>
                  <a:ext uri="{FF2B5EF4-FFF2-40B4-BE49-F238E27FC236}">
                    <a16:creationId xmlns:a16="http://schemas.microsoft.com/office/drawing/2014/main" id="{F5EF6C12-ED46-4CB9-82B8-B9991382C462}"/>
                  </a:ext>
                </a:extLst>
              </p:cNvPr>
              <p:cNvSpPr/>
              <p:nvPr userDrawn="1"/>
            </p:nvSpPr>
            <p:spPr>
              <a:xfrm>
                <a:off x="975360" y="2700721"/>
                <a:ext cx="1198873" cy="1198873"/>
              </a:xfrm>
              <a:prstGeom prst="donut">
                <a:avLst>
                  <a:gd name="adj" fmla="val 1536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77768214-9A9D-41A1-9221-4E7DCB69CD98}"/>
                </a:ext>
              </a:extLst>
            </p:cNvPr>
            <p:cNvGrpSpPr/>
            <p:nvPr userDrawn="1"/>
          </p:nvGrpSpPr>
          <p:grpSpPr>
            <a:xfrm>
              <a:off x="3220718" y="3227208"/>
              <a:ext cx="1198877" cy="1198874"/>
              <a:chOff x="3220718" y="2678568"/>
              <a:chExt cx="1198877" cy="1198874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E241B73-D0FF-4F54-8CB5-8A8DE0435F7A}"/>
                  </a:ext>
                </a:extLst>
              </p:cNvPr>
              <p:cNvSpPr/>
              <p:nvPr userDrawn="1"/>
            </p:nvSpPr>
            <p:spPr>
              <a:xfrm>
                <a:off x="3220718" y="2678568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Círculo: Sin relleno 16">
                <a:extLst>
                  <a:ext uri="{FF2B5EF4-FFF2-40B4-BE49-F238E27FC236}">
                    <a16:creationId xmlns:a16="http://schemas.microsoft.com/office/drawing/2014/main" id="{43FC3FE9-3BB8-4E25-8643-4B9FE540F540}"/>
                  </a:ext>
                </a:extLst>
              </p:cNvPr>
              <p:cNvSpPr/>
              <p:nvPr userDrawn="1"/>
            </p:nvSpPr>
            <p:spPr>
              <a:xfrm>
                <a:off x="3220721" y="2678568"/>
                <a:ext cx="1198874" cy="1198874"/>
              </a:xfrm>
              <a:prstGeom prst="donut">
                <a:avLst>
                  <a:gd name="adj" fmla="val 15363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7DBADE76-D1FD-4716-BC11-B0597BDA827B}"/>
                </a:ext>
              </a:extLst>
            </p:cNvPr>
            <p:cNvGrpSpPr/>
            <p:nvPr userDrawn="1"/>
          </p:nvGrpSpPr>
          <p:grpSpPr>
            <a:xfrm>
              <a:off x="5466080" y="3249360"/>
              <a:ext cx="1198873" cy="1198876"/>
              <a:chOff x="5466080" y="2700720"/>
              <a:chExt cx="1198873" cy="119887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00324D9D-D041-4429-9B95-C40E7FD87798}"/>
                  </a:ext>
                </a:extLst>
              </p:cNvPr>
              <p:cNvSpPr/>
              <p:nvPr userDrawn="1"/>
            </p:nvSpPr>
            <p:spPr>
              <a:xfrm>
                <a:off x="5466080" y="2700723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Círculo: Sin relleno 17">
                <a:extLst>
                  <a:ext uri="{FF2B5EF4-FFF2-40B4-BE49-F238E27FC236}">
                    <a16:creationId xmlns:a16="http://schemas.microsoft.com/office/drawing/2014/main" id="{1DDD0C37-64DC-4390-A307-EAD4C3085251}"/>
                  </a:ext>
                </a:extLst>
              </p:cNvPr>
              <p:cNvSpPr/>
              <p:nvPr userDrawn="1"/>
            </p:nvSpPr>
            <p:spPr>
              <a:xfrm>
                <a:off x="5466080" y="2700720"/>
                <a:ext cx="1198873" cy="1198873"/>
              </a:xfrm>
              <a:prstGeom prst="donut">
                <a:avLst>
                  <a:gd name="adj" fmla="val 15363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7F066A8B-005D-4E24-BDDB-83EB1B8A97AB}"/>
                </a:ext>
              </a:extLst>
            </p:cNvPr>
            <p:cNvGrpSpPr/>
            <p:nvPr userDrawn="1"/>
          </p:nvGrpSpPr>
          <p:grpSpPr>
            <a:xfrm>
              <a:off x="7711438" y="3227204"/>
              <a:ext cx="1198877" cy="1198877"/>
              <a:chOff x="7711438" y="2678564"/>
              <a:chExt cx="1198877" cy="119887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60751DBE-F4B9-49A6-92B0-477617634283}"/>
                  </a:ext>
                </a:extLst>
              </p:cNvPr>
              <p:cNvSpPr/>
              <p:nvPr userDrawn="1"/>
            </p:nvSpPr>
            <p:spPr>
              <a:xfrm>
                <a:off x="7711440" y="2678568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Círculo: Sin relleno 18">
                <a:extLst>
                  <a:ext uri="{FF2B5EF4-FFF2-40B4-BE49-F238E27FC236}">
                    <a16:creationId xmlns:a16="http://schemas.microsoft.com/office/drawing/2014/main" id="{5BA1BDFF-D187-4F3E-8E69-2292F809ED2B}"/>
                  </a:ext>
                </a:extLst>
              </p:cNvPr>
              <p:cNvSpPr/>
              <p:nvPr userDrawn="1"/>
            </p:nvSpPr>
            <p:spPr>
              <a:xfrm>
                <a:off x="7711438" y="2678564"/>
                <a:ext cx="1198877" cy="1198877"/>
              </a:xfrm>
              <a:prstGeom prst="donut">
                <a:avLst>
                  <a:gd name="adj" fmla="val 1536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5C92BF73-A0CF-44E2-8ED7-366C39070A18}"/>
                </a:ext>
              </a:extLst>
            </p:cNvPr>
            <p:cNvGrpSpPr/>
            <p:nvPr userDrawn="1"/>
          </p:nvGrpSpPr>
          <p:grpSpPr>
            <a:xfrm>
              <a:off x="9956796" y="3249358"/>
              <a:ext cx="1198877" cy="1198877"/>
              <a:chOff x="9956796" y="2700718"/>
              <a:chExt cx="1198877" cy="119887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06B91428-2BB1-4A9D-B661-7C96679DB024}"/>
                  </a:ext>
                </a:extLst>
              </p:cNvPr>
              <p:cNvSpPr/>
              <p:nvPr userDrawn="1"/>
            </p:nvSpPr>
            <p:spPr>
              <a:xfrm>
                <a:off x="9956800" y="2700722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Círculo: Sin relleno 19">
                <a:extLst>
                  <a:ext uri="{FF2B5EF4-FFF2-40B4-BE49-F238E27FC236}">
                    <a16:creationId xmlns:a16="http://schemas.microsoft.com/office/drawing/2014/main" id="{B5BC5108-ED06-4FAB-BB93-93062E7A6D49}"/>
                  </a:ext>
                </a:extLst>
              </p:cNvPr>
              <p:cNvSpPr/>
              <p:nvPr userDrawn="1"/>
            </p:nvSpPr>
            <p:spPr>
              <a:xfrm>
                <a:off x="9956796" y="2700718"/>
                <a:ext cx="1198873" cy="1198873"/>
              </a:xfrm>
              <a:prstGeom prst="donut">
                <a:avLst>
                  <a:gd name="adj" fmla="val 15363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487E8E15-D7B1-412B-AD6D-32B85B1FDBCD}"/>
              </a:ext>
            </a:extLst>
          </p:cNvPr>
          <p:cNvGrpSpPr/>
          <p:nvPr userDrawn="1"/>
        </p:nvGrpSpPr>
        <p:grpSpPr>
          <a:xfrm>
            <a:off x="302891" y="4617706"/>
            <a:ext cx="1756413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Rombo 23">
              <a:extLst>
                <a:ext uri="{FF2B5EF4-FFF2-40B4-BE49-F238E27FC236}">
                  <a16:creationId xmlns:a16="http://schemas.microsoft.com/office/drawing/2014/main" id="{BA8E296D-FABC-4041-8179-D5E07C0B6210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>
                <a:latin typeface="Arial" panose="020B0604020202020204" pitchFamily="34" charset="0"/>
              </a:endParaRPr>
            </a:p>
          </p:txBody>
        </p: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18A9B19D-6EB3-4467-AF42-95D984C5D788}"/>
                </a:ext>
              </a:extLst>
            </p:cNvPr>
            <p:cNvGrpSpPr/>
            <p:nvPr userDrawn="1"/>
          </p:nvGrpSpPr>
          <p:grpSpPr>
            <a:xfrm>
              <a:off x="403854" y="4331800"/>
              <a:ext cx="2341884" cy="1274650"/>
              <a:chOff x="403854" y="4331800"/>
              <a:chExt cx="2341884" cy="1274650"/>
            </a:xfrm>
          </p:grpSpPr>
          <p:sp>
            <p:nvSpPr>
              <p:cNvPr id="21" name="Rectángulo: Esquinas redondeadas 20">
                <a:extLst>
                  <a:ext uri="{FF2B5EF4-FFF2-40B4-BE49-F238E27FC236}">
                    <a16:creationId xmlns:a16="http://schemas.microsoft.com/office/drawing/2014/main" id="{9BF44FD4-7FD7-40F2-98C8-E788E2B4D9A5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Rectángulo: Esquinas redondeadas 21">
                <a:extLst>
                  <a:ext uri="{FF2B5EF4-FFF2-40B4-BE49-F238E27FC236}">
                    <a16:creationId xmlns:a16="http://schemas.microsoft.com/office/drawing/2014/main" id="{90E08B57-ED76-43AF-B67C-BCA6FD9A2059}"/>
                  </a:ext>
                </a:extLst>
              </p:cNvPr>
              <p:cNvSpPr/>
              <p:nvPr userDrawn="1"/>
            </p:nvSpPr>
            <p:spPr>
              <a:xfrm>
                <a:off x="403854" y="4331800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CFFC21A9-96FB-4FF8-AEB8-48E0A946427A}"/>
              </a:ext>
            </a:extLst>
          </p:cNvPr>
          <p:cNvGrpSpPr/>
          <p:nvPr userDrawn="1"/>
        </p:nvGrpSpPr>
        <p:grpSpPr>
          <a:xfrm>
            <a:off x="3709031" y="4617706"/>
            <a:ext cx="1756413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2" name="Rombo 31">
              <a:extLst>
                <a:ext uri="{FF2B5EF4-FFF2-40B4-BE49-F238E27FC236}">
                  <a16:creationId xmlns:a16="http://schemas.microsoft.com/office/drawing/2014/main" id="{E70F75C1-D801-4001-B85E-599E24F7D1A5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>
                <a:latin typeface="Arial" panose="020B0604020202020204" pitchFamily="34" charset="0"/>
              </a:endParaRPr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583F934F-15A5-4EBD-BCF8-D261ADDF9DB4}"/>
                </a:ext>
              </a:extLst>
            </p:cNvPr>
            <p:cNvGrpSpPr/>
            <p:nvPr userDrawn="1"/>
          </p:nvGrpSpPr>
          <p:grpSpPr>
            <a:xfrm>
              <a:off x="403854" y="4331800"/>
              <a:ext cx="2341884" cy="1274650"/>
              <a:chOff x="403854" y="4331800"/>
              <a:chExt cx="2341884" cy="1274650"/>
            </a:xfrm>
          </p:grpSpPr>
          <p:sp>
            <p:nvSpPr>
              <p:cNvPr id="34" name="Rectángulo: Esquinas redondeadas 33">
                <a:extLst>
                  <a:ext uri="{FF2B5EF4-FFF2-40B4-BE49-F238E27FC236}">
                    <a16:creationId xmlns:a16="http://schemas.microsoft.com/office/drawing/2014/main" id="{307ACF98-3D7E-4BB7-9540-6C99E885B32D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ángulo: Esquinas redondeadas 34">
                <a:extLst>
                  <a:ext uri="{FF2B5EF4-FFF2-40B4-BE49-F238E27FC236}">
                    <a16:creationId xmlns:a16="http://schemas.microsoft.com/office/drawing/2014/main" id="{028A08F1-3092-4779-A9E8-517DB617DCF8}"/>
                  </a:ext>
                </a:extLst>
              </p:cNvPr>
              <p:cNvSpPr/>
              <p:nvPr userDrawn="1"/>
            </p:nvSpPr>
            <p:spPr>
              <a:xfrm>
                <a:off x="403854" y="4331800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2F003540-5294-4111-ACCA-A23E40CB5D0A}"/>
              </a:ext>
            </a:extLst>
          </p:cNvPr>
          <p:cNvGrpSpPr/>
          <p:nvPr userDrawn="1"/>
        </p:nvGrpSpPr>
        <p:grpSpPr>
          <a:xfrm>
            <a:off x="7038971" y="4617706"/>
            <a:ext cx="1756413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7" name="Rombo 36">
              <a:extLst>
                <a:ext uri="{FF2B5EF4-FFF2-40B4-BE49-F238E27FC236}">
                  <a16:creationId xmlns:a16="http://schemas.microsoft.com/office/drawing/2014/main" id="{74A68BA0-0E8D-481B-8AAC-C71F39808FE6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>
                <a:latin typeface="Arial" panose="020B0604020202020204" pitchFamily="34" charset="0"/>
              </a:endParaRPr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990A82A5-AEC2-4F28-B664-4099320A501D}"/>
                </a:ext>
              </a:extLst>
            </p:cNvPr>
            <p:cNvGrpSpPr/>
            <p:nvPr userDrawn="1"/>
          </p:nvGrpSpPr>
          <p:grpSpPr>
            <a:xfrm>
              <a:off x="403854" y="4331800"/>
              <a:ext cx="2341884" cy="1274650"/>
              <a:chOff x="403854" y="4331800"/>
              <a:chExt cx="2341884" cy="1274650"/>
            </a:xfrm>
          </p:grpSpPr>
          <p:sp>
            <p:nvSpPr>
              <p:cNvPr id="39" name="Rectángulo: Esquinas redondeadas 38">
                <a:extLst>
                  <a:ext uri="{FF2B5EF4-FFF2-40B4-BE49-F238E27FC236}">
                    <a16:creationId xmlns:a16="http://schemas.microsoft.com/office/drawing/2014/main" id="{3E12C820-BCBE-4432-895B-4E6FEAE65778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ángulo: Esquinas redondeadas 39">
                <a:extLst>
                  <a:ext uri="{FF2B5EF4-FFF2-40B4-BE49-F238E27FC236}">
                    <a16:creationId xmlns:a16="http://schemas.microsoft.com/office/drawing/2014/main" id="{DCAAB050-4206-4A27-B938-06C579DC0BCC}"/>
                  </a:ext>
                </a:extLst>
              </p:cNvPr>
              <p:cNvSpPr/>
              <p:nvPr userDrawn="1"/>
            </p:nvSpPr>
            <p:spPr>
              <a:xfrm>
                <a:off x="403854" y="4331800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B699EEB-C029-4EE9-AB2E-C36BD151BF92}"/>
              </a:ext>
            </a:extLst>
          </p:cNvPr>
          <p:cNvGrpSpPr/>
          <p:nvPr userDrawn="1"/>
        </p:nvGrpSpPr>
        <p:grpSpPr>
          <a:xfrm rot="10800000">
            <a:off x="1986910" y="1471385"/>
            <a:ext cx="1756413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7" name="Rombo 46">
              <a:extLst>
                <a:ext uri="{FF2B5EF4-FFF2-40B4-BE49-F238E27FC236}">
                  <a16:creationId xmlns:a16="http://schemas.microsoft.com/office/drawing/2014/main" id="{92488968-C7FD-43D4-AC66-28FAE9D3A0D3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>
                <a:latin typeface="Arial" panose="020B0604020202020204" pitchFamily="34" charset="0"/>
              </a:endParaRPr>
            </a:p>
          </p:txBody>
        </p:sp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EFC385BB-B919-4FE7-B88D-6614D96FE54F}"/>
                </a:ext>
              </a:extLst>
            </p:cNvPr>
            <p:cNvGrpSpPr/>
            <p:nvPr userDrawn="1"/>
          </p:nvGrpSpPr>
          <p:grpSpPr>
            <a:xfrm>
              <a:off x="403854" y="4321208"/>
              <a:ext cx="2341884" cy="1285242"/>
              <a:chOff x="403854" y="4321208"/>
              <a:chExt cx="2341884" cy="1285242"/>
            </a:xfrm>
          </p:grpSpPr>
          <p:sp>
            <p:nvSpPr>
              <p:cNvPr id="49" name="Rectángulo: Esquinas redondeadas 48">
                <a:extLst>
                  <a:ext uri="{FF2B5EF4-FFF2-40B4-BE49-F238E27FC236}">
                    <a16:creationId xmlns:a16="http://schemas.microsoft.com/office/drawing/2014/main" id="{2D40B4F7-4249-48EB-B76D-7322E43B296D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ángulo: Esquinas redondeadas 49">
                <a:extLst>
                  <a:ext uri="{FF2B5EF4-FFF2-40B4-BE49-F238E27FC236}">
                    <a16:creationId xmlns:a16="http://schemas.microsoft.com/office/drawing/2014/main" id="{0235ED88-73D7-4913-B429-4E32943AEA7F}"/>
                  </a:ext>
                </a:extLst>
              </p:cNvPr>
              <p:cNvSpPr/>
              <p:nvPr userDrawn="1"/>
            </p:nvSpPr>
            <p:spPr>
              <a:xfrm>
                <a:off x="403854" y="4321208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CB191BBD-9BF5-4978-AD4B-B8312B56D6F6}"/>
              </a:ext>
            </a:extLst>
          </p:cNvPr>
          <p:cNvGrpSpPr/>
          <p:nvPr userDrawn="1"/>
        </p:nvGrpSpPr>
        <p:grpSpPr>
          <a:xfrm rot="10800000">
            <a:off x="5354950" y="1470488"/>
            <a:ext cx="1756413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2" name="Rombo 51">
              <a:extLst>
                <a:ext uri="{FF2B5EF4-FFF2-40B4-BE49-F238E27FC236}">
                  <a16:creationId xmlns:a16="http://schemas.microsoft.com/office/drawing/2014/main" id="{33B76293-DAB7-429C-8B75-19B1BFFF1F73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>
                <a:latin typeface="Arial" panose="020B0604020202020204" pitchFamily="34" charset="0"/>
              </a:endParaRPr>
            </a:p>
          </p:txBody>
        </p:sp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39136E51-5F9F-4189-97FA-588E52C7BD39}"/>
                </a:ext>
              </a:extLst>
            </p:cNvPr>
            <p:cNvGrpSpPr/>
            <p:nvPr userDrawn="1"/>
          </p:nvGrpSpPr>
          <p:grpSpPr>
            <a:xfrm>
              <a:off x="403854" y="4321208"/>
              <a:ext cx="2341884" cy="1285242"/>
              <a:chOff x="403854" y="4321208"/>
              <a:chExt cx="2341884" cy="1285242"/>
            </a:xfrm>
          </p:grpSpPr>
          <p:sp>
            <p:nvSpPr>
              <p:cNvPr id="54" name="Rectángulo: Esquinas redondeadas 53">
                <a:extLst>
                  <a:ext uri="{FF2B5EF4-FFF2-40B4-BE49-F238E27FC236}">
                    <a16:creationId xmlns:a16="http://schemas.microsoft.com/office/drawing/2014/main" id="{4227047C-C5B6-4CAE-AE15-F77FC131354A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ángulo: Esquinas redondeadas 54">
                <a:extLst>
                  <a:ext uri="{FF2B5EF4-FFF2-40B4-BE49-F238E27FC236}">
                    <a16:creationId xmlns:a16="http://schemas.microsoft.com/office/drawing/2014/main" id="{2AD0B1F8-0C41-4F72-A916-C531DE13C852}"/>
                  </a:ext>
                </a:extLst>
              </p:cNvPr>
              <p:cNvSpPr/>
              <p:nvPr userDrawn="1"/>
            </p:nvSpPr>
            <p:spPr>
              <a:xfrm>
                <a:off x="403854" y="4321208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6" name="Título 55">
            <a:extLst>
              <a:ext uri="{FF2B5EF4-FFF2-40B4-BE49-F238E27FC236}">
                <a16:creationId xmlns:a16="http://schemas.microsoft.com/office/drawing/2014/main" id="{3AC4B787-D5D7-4A9A-A2BA-892A84A6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87" y="346245"/>
            <a:ext cx="7886700" cy="778159"/>
          </a:xfrm>
          <a:prstGeom prst="rect">
            <a:avLst/>
          </a:prstGeo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8" name="Marcador de posición de texto 57">
            <a:extLst>
              <a:ext uri="{FF2B5EF4-FFF2-40B4-BE49-F238E27FC236}">
                <a16:creationId xmlns:a16="http://schemas.microsoft.com/office/drawing/2014/main" id="{EEF042D0-9AB6-4A7E-8DC2-5AA96AC910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4541" y="1747839"/>
            <a:ext cx="1649016" cy="36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9" name="Marcador de posición de texto 57">
            <a:extLst>
              <a:ext uri="{FF2B5EF4-FFF2-40B4-BE49-F238E27FC236}">
                <a16:creationId xmlns:a16="http://schemas.microsoft.com/office/drawing/2014/main" id="{F1ABDD9A-E987-4D88-A94A-3844701C23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4541" y="2146041"/>
            <a:ext cx="1649016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0" name="Marcador de posición de texto 57">
            <a:extLst>
              <a:ext uri="{FF2B5EF4-FFF2-40B4-BE49-F238E27FC236}">
                <a16:creationId xmlns:a16="http://schemas.microsoft.com/office/drawing/2014/main" id="{EA24A090-F5C9-4DC5-A4C6-756BE14CED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2581" y="1757999"/>
            <a:ext cx="1649016" cy="36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1" name="Marcador de posición de texto 57">
            <a:extLst>
              <a:ext uri="{FF2B5EF4-FFF2-40B4-BE49-F238E27FC236}">
                <a16:creationId xmlns:a16="http://schemas.microsoft.com/office/drawing/2014/main" id="{26276A48-6AF6-4E18-B2CD-0B880E531D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2581" y="2156201"/>
            <a:ext cx="1649016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rgbClr val="595959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2" name="Marcador de posición de texto 57">
            <a:extLst>
              <a:ext uri="{FF2B5EF4-FFF2-40B4-BE49-F238E27FC236}">
                <a16:creationId xmlns:a16="http://schemas.microsoft.com/office/drawing/2014/main" id="{A27CFD0F-25AF-4D79-8F26-6D9C362BA1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617" y="5009339"/>
            <a:ext cx="1649016" cy="36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3" name="Marcador de posición de texto 57">
            <a:extLst>
              <a:ext uri="{FF2B5EF4-FFF2-40B4-BE49-F238E27FC236}">
                <a16:creationId xmlns:a16="http://schemas.microsoft.com/office/drawing/2014/main" id="{872ECCB3-F1D9-435D-9E5A-FEDC64D331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8617" y="5407541"/>
            <a:ext cx="1649016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4" name="Marcador de posición de texto 57">
            <a:extLst>
              <a:ext uri="{FF2B5EF4-FFF2-40B4-BE49-F238E27FC236}">
                <a16:creationId xmlns:a16="http://schemas.microsoft.com/office/drawing/2014/main" id="{F9C486BA-7F0F-4FDE-8512-1709168B64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63565" y="5017612"/>
            <a:ext cx="1649016" cy="36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5" name="Marcador de posición de texto 57">
            <a:extLst>
              <a:ext uri="{FF2B5EF4-FFF2-40B4-BE49-F238E27FC236}">
                <a16:creationId xmlns:a16="http://schemas.microsoft.com/office/drawing/2014/main" id="{C1C4CE38-F5DF-415D-93CD-1471C1C51F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63565" y="5415814"/>
            <a:ext cx="1649016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6" name="Marcador de posición de texto 57">
            <a:extLst>
              <a:ext uri="{FF2B5EF4-FFF2-40B4-BE49-F238E27FC236}">
                <a16:creationId xmlns:a16="http://schemas.microsoft.com/office/drawing/2014/main" id="{70B1A5FD-7254-4D10-BAF3-109998A1EF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92077" y="4998704"/>
            <a:ext cx="1649016" cy="36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7" name="Marcador de posición de texto 57">
            <a:extLst>
              <a:ext uri="{FF2B5EF4-FFF2-40B4-BE49-F238E27FC236}">
                <a16:creationId xmlns:a16="http://schemas.microsoft.com/office/drawing/2014/main" id="{49D1D764-CBB3-4B86-B321-2B80095F31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92077" y="5396906"/>
            <a:ext cx="1649016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9" name="Marcador de posición de texto 68">
            <a:extLst>
              <a:ext uri="{FF2B5EF4-FFF2-40B4-BE49-F238E27FC236}">
                <a16:creationId xmlns:a16="http://schemas.microsoft.com/office/drawing/2014/main" id="{7B2D4918-7013-45C4-8FA9-14CBFF98AA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3450" y="3707246"/>
            <a:ext cx="495300" cy="2642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20xx</a:t>
            </a:r>
          </a:p>
        </p:txBody>
      </p:sp>
      <p:sp>
        <p:nvSpPr>
          <p:cNvPr id="70" name="Marcador de posición de texto 68">
            <a:extLst>
              <a:ext uri="{FF2B5EF4-FFF2-40B4-BE49-F238E27FC236}">
                <a16:creationId xmlns:a16="http://schemas.microsoft.com/office/drawing/2014/main" id="{D4171E06-7737-478A-8C33-AAB11606B5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25090" y="3712326"/>
            <a:ext cx="495300" cy="2540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20xx</a:t>
            </a:r>
          </a:p>
        </p:txBody>
      </p:sp>
      <p:sp>
        <p:nvSpPr>
          <p:cNvPr id="71" name="Marcador de posición de texto 68">
            <a:extLst>
              <a:ext uri="{FF2B5EF4-FFF2-40B4-BE49-F238E27FC236}">
                <a16:creationId xmlns:a16="http://schemas.microsoft.com/office/drawing/2014/main" id="{9A53CF1F-27A1-402D-9394-7DC9EA9B3C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9110" y="3712326"/>
            <a:ext cx="495300" cy="2540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20xx</a:t>
            </a:r>
          </a:p>
        </p:txBody>
      </p:sp>
      <p:sp>
        <p:nvSpPr>
          <p:cNvPr id="72" name="Marcador de posición de texto 68">
            <a:extLst>
              <a:ext uri="{FF2B5EF4-FFF2-40B4-BE49-F238E27FC236}">
                <a16:creationId xmlns:a16="http://schemas.microsoft.com/office/drawing/2014/main" id="{EEDA5B9B-4E29-44BD-9AB4-63CC31001C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5507" y="3707246"/>
            <a:ext cx="495300" cy="2642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20xx</a:t>
            </a:r>
          </a:p>
        </p:txBody>
      </p:sp>
      <p:sp>
        <p:nvSpPr>
          <p:cNvPr id="73" name="Marcador de posición de texto 68">
            <a:extLst>
              <a:ext uri="{FF2B5EF4-FFF2-40B4-BE49-F238E27FC236}">
                <a16:creationId xmlns:a16="http://schemas.microsoft.com/office/drawing/2014/main" id="{3B7FA5A5-3F35-435F-9C91-FBBB04F5B16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8935" y="3708318"/>
            <a:ext cx="495300" cy="2620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202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upo 73">
            <a:extLst>
              <a:ext uri="{FF2B5EF4-FFF2-40B4-BE49-F238E27FC236}">
                <a16:creationId xmlns:a16="http://schemas.microsoft.com/office/drawing/2014/main" id="{B9A0CF91-2F3B-40C7-8AB8-A01998346BF2}"/>
              </a:ext>
            </a:extLst>
          </p:cNvPr>
          <p:cNvGrpSpPr/>
          <p:nvPr userDrawn="1"/>
        </p:nvGrpSpPr>
        <p:grpSpPr>
          <a:xfrm>
            <a:off x="259080" y="3227206"/>
            <a:ext cx="8656320" cy="1221033"/>
            <a:chOff x="345440" y="3227204"/>
            <a:chExt cx="11541760" cy="1221033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773EC5C4-1F47-442F-9D5A-B34278E468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5440" y="3848801"/>
              <a:ext cx="11541760" cy="0"/>
            </a:xfrm>
            <a:prstGeom prst="line">
              <a:avLst/>
            </a:prstGeom>
            <a:ln w="177800" cap="rnd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AD0888A5-07F2-4FCF-8971-919AF42D5352}"/>
                </a:ext>
              </a:extLst>
            </p:cNvPr>
            <p:cNvGrpSpPr/>
            <p:nvPr userDrawn="1"/>
          </p:nvGrpSpPr>
          <p:grpSpPr>
            <a:xfrm>
              <a:off x="975360" y="3249361"/>
              <a:ext cx="1198873" cy="1198876"/>
              <a:chOff x="975360" y="2700721"/>
              <a:chExt cx="1198873" cy="119887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F4E8BDE3-4E10-4D56-84BA-7E03385799CB}"/>
                  </a:ext>
                </a:extLst>
              </p:cNvPr>
              <p:cNvSpPr/>
              <p:nvPr userDrawn="1"/>
            </p:nvSpPr>
            <p:spPr>
              <a:xfrm>
                <a:off x="975360" y="2700724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Círculo: Sin relleno 15">
                <a:extLst>
                  <a:ext uri="{FF2B5EF4-FFF2-40B4-BE49-F238E27FC236}">
                    <a16:creationId xmlns:a16="http://schemas.microsoft.com/office/drawing/2014/main" id="{F5EF6C12-ED46-4CB9-82B8-B9991382C462}"/>
                  </a:ext>
                </a:extLst>
              </p:cNvPr>
              <p:cNvSpPr/>
              <p:nvPr userDrawn="1"/>
            </p:nvSpPr>
            <p:spPr>
              <a:xfrm>
                <a:off x="975360" y="2700721"/>
                <a:ext cx="1198873" cy="1198873"/>
              </a:xfrm>
              <a:prstGeom prst="donut">
                <a:avLst>
                  <a:gd name="adj" fmla="val 1536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77768214-9A9D-41A1-9221-4E7DCB69CD98}"/>
                </a:ext>
              </a:extLst>
            </p:cNvPr>
            <p:cNvGrpSpPr/>
            <p:nvPr userDrawn="1"/>
          </p:nvGrpSpPr>
          <p:grpSpPr>
            <a:xfrm>
              <a:off x="3220718" y="3227208"/>
              <a:ext cx="1198877" cy="1198874"/>
              <a:chOff x="3220718" y="2678568"/>
              <a:chExt cx="1198877" cy="1198874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E241B73-D0FF-4F54-8CB5-8A8DE0435F7A}"/>
                  </a:ext>
                </a:extLst>
              </p:cNvPr>
              <p:cNvSpPr/>
              <p:nvPr userDrawn="1"/>
            </p:nvSpPr>
            <p:spPr>
              <a:xfrm>
                <a:off x="3220718" y="2678568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Círculo: Sin relleno 16">
                <a:extLst>
                  <a:ext uri="{FF2B5EF4-FFF2-40B4-BE49-F238E27FC236}">
                    <a16:creationId xmlns:a16="http://schemas.microsoft.com/office/drawing/2014/main" id="{43FC3FE9-3BB8-4E25-8643-4B9FE540F540}"/>
                  </a:ext>
                </a:extLst>
              </p:cNvPr>
              <p:cNvSpPr/>
              <p:nvPr userDrawn="1"/>
            </p:nvSpPr>
            <p:spPr>
              <a:xfrm>
                <a:off x="3220721" y="2678568"/>
                <a:ext cx="1198874" cy="1198874"/>
              </a:xfrm>
              <a:prstGeom prst="donut">
                <a:avLst>
                  <a:gd name="adj" fmla="val 15363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7DBADE76-D1FD-4716-BC11-B0597BDA827B}"/>
                </a:ext>
              </a:extLst>
            </p:cNvPr>
            <p:cNvGrpSpPr/>
            <p:nvPr userDrawn="1"/>
          </p:nvGrpSpPr>
          <p:grpSpPr>
            <a:xfrm>
              <a:off x="5466080" y="3249360"/>
              <a:ext cx="1198873" cy="1198876"/>
              <a:chOff x="5466080" y="2700720"/>
              <a:chExt cx="1198873" cy="119887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00324D9D-D041-4429-9B95-C40E7FD87798}"/>
                  </a:ext>
                </a:extLst>
              </p:cNvPr>
              <p:cNvSpPr/>
              <p:nvPr userDrawn="1"/>
            </p:nvSpPr>
            <p:spPr>
              <a:xfrm>
                <a:off x="5466080" y="2700723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Círculo: Sin relleno 17">
                <a:extLst>
                  <a:ext uri="{FF2B5EF4-FFF2-40B4-BE49-F238E27FC236}">
                    <a16:creationId xmlns:a16="http://schemas.microsoft.com/office/drawing/2014/main" id="{1DDD0C37-64DC-4390-A307-EAD4C3085251}"/>
                  </a:ext>
                </a:extLst>
              </p:cNvPr>
              <p:cNvSpPr/>
              <p:nvPr userDrawn="1"/>
            </p:nvSpPr>
            <p:spPr>
              <a:xfrm>
                <a:off x="5466080" y="2700720"/>
                <a:ext cx="1198873" cy="1198873"/>
              </a:xfrm>
              <a:prstGeom prst="donut">
                <a:avLst>
                  <a:gd name="adj" fmla="val 15363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7F066A8B-005D-4E24-BDDB-83EB1B8A97AB}"/>
                </a:ext>
              </a:extLst>
            </p:cNvPr>
            <p:cNvGrpSpPr/>
            <p:nvPr userDrawn="1"/>
          </p:nvGrpSpPr>
          <p:grpSpPr>
            <a:xfrm>
              <a:off x="7711438" y="3227204"/>
              <a:ext cx="1198877" cy="1198877"/>
              <a:chOff x="7711438" y="2678564"/>
              <a:chExt cx="1198877" cy="119887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60751DBE-F4B9-49A6-92B0-477617634283}"/>
                  </a:ext>
                </a:extLst>
              </p:cNvPr>
              <p:cNvSpPr/>
              <p:nvPr userDrawn="1"/>
            </p:nvSpPr>
            <p:spPr>
              <a:xfrm>
                <a:off x="7711440" y="2678568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Círculo: Sin relleno 18">
                <a:extLst>
                  <a:ext uri="{FF2B5EF4-FFF2-40B4-BE49-F238E27FC236}">
                    <a16:creationId xmlns:a16="http://schemas.microsoft.com/office/drawing/2014/main" id="{5BA1BDFF-D187-4F3E-8E69-2292F809ED2B}"/>
                  </a:ext>
                </a:extLst>
              </p:cNvPr>
              <p:cNvSpPr/>
              <p:nvPr userDrawn="1"/>
            </p:nvSpPr>
            <p:spPr>
              <a:xfrm>
                <a:off x="7711438" y="2678564"/>
                <a:ext cx="1198877" cy="1198877"/>
              </a:xfrm>
              <a:prstGeom prst="donut">
                <a:avLst>
                  <a:gd name="adj" fmla="val 1536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5C92BF73-A0CF-44E2-8ED7-366C39070A18}"/>
                </a:ext>
              </a:extLst>
            </p:cNvPr>
            <p:cNvGrpSpPr/>
            <p:nvPr userDrawn="1"/>
          </p:nvGrpSpPr>
          <p:grpSpPr>
            <a:xfrm>
              <a:off x="9956796" y="3249358"/>
              <a:ext cx="1198877" cy="1198877"/>
              <a:chOff x="9956796" y="2700718"/>
              <a:chExt cx="1198877" cy="119887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06B91428-2BB1-4A9D-B661-7C96679DB024}"/>
                  </a:ext>
                </a:extLst>
              </p:cNvPr>
              <p:cNvSpPr/>
              <p:nvPr userDrawn="1"/>
            </p:nvSpPr>
            <p:spPr>
              <a:xfrm>
                <a:off x="9956800" y="2700722"/>
                <a:ext cx="1198873" cy="1198873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Círculo: Sin relleno 19">
                <a:extLst>
                  <a:ext uri="{FF2B5EF4-FFF2-40B4-BE49-F238E27FC236}">
                    <a16:creationId xmlns:a16="http://schemas.microsoft.com/office/drawing/2014/main" id="{B5BC5108-ED06-4FAB-BB93-93062E7A6D49}"/>
                  </a:ext>
                </a:extLst>
              </p:cNvPr>
              <p:cNvSpPr/>
              <p:nvPr userDrawn="1"/>
            </p:nvSpPr>
            <p:spPr>
              <a:xfrm>
                <a:off x="9956796" y="2700718"/>
                <a:ext cx="1198873" cy="1198873"/>
              </a:xfrm>
              <a:prstGeom prst="donut">
                <a:avLst>
                  <a:gd name="adj" fmla="val 15363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487E8E15-D7B1-412B-AD6D-32B85B1FDBCD}"/>
              </a:ext>
            </a:extLst>
          </p:cNvPr>
          <p:cNvGrpSpPr/>
          <p:nvPr userDrawn="1"/>
        </p:nvGrpSpPr>
        <p:grpSpPr>
          <a:xfrm>
            <a:off x="302891" y="4617706"/>
            <a:ext cx="1756413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Rombo 23">
              <a:extLst>
                <a:ext uri="{FF2B5EF4-FFF2-40B4-BE49-F238E27FC236}">
                  <a16:creationId xmlns:a16="http://schemas.microsoft.com/office/drawing/2014/main" id="{BA8E296D-FABC-4041-8179-D5E07C0B6210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>
                <a:latin typeface="Arial" panose="020B0604020202020204" pitchFamily="34" charset="0"/>
              </a:endParaRPr>
            </a:p>
          </p:txBody>
        </p: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18A9B19D-6EB3-4467-AF42-95D984C5D788}"/>
                </a:ext>
              </a:extLst>
            </p:cNvPr>
            <p:cNvGrpSpPr/>
            <p:nvPr userDrawn="1"/>
          </p:nvGrpSpPr>
          <p:grpSpPr>
            <a:xfrm>
              <a:off x="403854" y="4331800"/>
              <a:ext cx="2341884" cy="1274650"/>
              <a:chOff x="403854" y="4331800"/>
              <a:chExt cx="2341884" cy="1274650"/>
            </a:xfrm>
          </p:grpSpPr>
          <p:sp>
            <p:nvSpPr>
              <p:cNvPr id="21" name="Rectángulo: Esquinas redondeadas 20">
                <a:extLst>
                  <a:ext uri="{FF2B5EF4-FFF2-40B4-BE49-F238E27FC236}">
                    <a16:creationId xmlns:a16="http://schemas.microsoft.com/office/drawing/2014/main" id="{9BF44FD4-7FD7-40F2-98C8-E788E2B4D9A5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Rectángulo: Esquinas redondeadas 21">
                <a:extLst>
                  <a:ext uri="{FF2B5EF4-FFF2-40B4-BE49-F238E27FC236}">
                    <a16:creationId xmlns:a16="http://schemas.microsoft.com/office/drawing/2014/main" id="{90E08B57-ED76-43AF-B67C-BCA6FD9A2059}"/>
                  </a:ext>
                </a:extLst>
              </p:cNvPr>
              <p:cNvSpPr/>
              <p:nvPr userDrawn="1"/>
            </p:nvSpPr>
            <p:spPr>
              <a:xfrm>
                <a:off x="403854" y="4331800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CFFC21A9-96FB-4FF8-AEB8-48E0A946427A}"/>
              </a:ext>
            </a:extLst>
          </p:cNvPr>
          <p:cNvGrpSpPr/>
          <p:nvPr userDrawn="1"/>
        </p:nvGrpSpPr>
        <p:grpSpPr>
          <a:xfrm>
            <a:off x="3709031" y="4617706"/>
            <a:ext cx="1756413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2" name="Rombo 31">
              <a:extLst>
                <a:ext uri="{FF2B5EF4-FFF2-40B4-BE49-F238E27FC236}">
                  <a16:creationId xmlns:a16="http://schemas.microsoft.com/office/drawing/2014/main" id="{E70F75C1-D801-4001-B85E-599E24F7D1A5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>
                <a:latin typeface="Arial" panose="020B0604020202020204" pitchFamily="34" charset="0"/>
              </a:endParaRPr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583F934F-15A5-4EBD-BCF8-D261ADDF9DB4}"/>
                </a:ext>
              </a:extLst>
            </p:cNvPr>
            <p:cNvGrpSpPr/>
            <p:nvPr userDrawn="1"/>
          </p:nvGrpSpPr>
          <p:grpSpPr>
            <a:xfrm>
              <a:off x="403854" y="4331800"/>
              <a:ext cx="2341884" cy="1274650"/>
              <a:chOff x="403854" y="4331800"/>
              <a:chExt cx="2341884" cy="1274650"/>
            </a:xfrm>
          </p:grpSpPr>
          <p:sp>
            <p:nvSpPr>
              <p:cNvPr id="34" name="Rectángulo: Esquinas redondeadas 33">
                <a:extLst>
                  <a:ext uri="{FF2B5EF4-FFF2-40B4-BE49-F238E27FC236}">
                    <a16:creationId xmlns:a16="http://schemas.microsoft.com/office/drawing/2014/main" id="{307ACF98-3D7E-4BB7-9540-6C99E885B32D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Rectángulo: Esquinas redondeadas 34">
                <a:extLst>
                  <a:ext uri="{FF2B5EF4-FFF2-40B4-BE49-F238E27FC236}">
                    <a16:creationId xmlns:a16="http://schemas.microsoft.com/office/drawing/2014/main" id="{028A08F1-3092-4779-A9E8-517DB617DCF8}"/>
                  </a:ext>
                </a:extLst>
              </p:cNvPr>
              <p:cNvSpPr/>
              <p:nvPr userDrawn="1"/>
            </p:nvSpPr>
            <p:spPr>
              <a:xfrm>
                <a:off x="403854" y="4331800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2F003540-5294-4111-ACCA-A23E40CB5D0A}"/>
              </a:ext>
            </a:extLst>
          </p:cNvPr>
          <p:cNvGrpSpPr/>
          <p:nvPr userDrawn="1"/>
        </p:nvGrpSpPr>
        <p:grpSpPr>
          <a:xfrm>
            <a:off x="7038971" y="4617706"/>
            <a:ext cx="1756413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7" name="Rombo 36">
              <a:extLst>
                <a:ext uri="{FF2B5EF4-FFF2-40B4-BE49-F238E27FC236}">
                  <a16:creationId xmlns:a16="http://schemas.microsoft.com/office/drawing/2014/main" id="{74A68BA0-0E8D-481B-8AAC-C71F39808FE6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>
                <a:latin typeface="Arial" panose="020B0604020202020204" pitchFamily="34" charset="0"/>
              </a:endParaRPr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990A82A5-AEC2-4F28-B664-4099320A501D}"/>
                </a:ext>
              </a:extLst>
            </p:cNvPr>
            <p:cNvGrpSpPr/>
            <p:nvPr userDrawn="1"/>
          </p:nvGrpSpPr>
          <p:grpSpPr>
            <a:xfrm>
              <a:off x="403854" y="4331800"/>
              <a:ext cx="2341884" cy="1274650"/>
              <a:chOff x="403854" y="4331800"/>
              <a:chExt cx="2341884" cy="1274650"/>
            </a:xfrm>
          </p:grpSpPr>
          <p:sp>
            <p:nvSpPr>
              <p:cNvPr id="39" name="Rectángulo: Esquinas redondeadas 38">
                <a:extLst>
                  <a:ext uri="{FF2B5EF4-FFF2-40B4-BE49-F238E27FC236}">
                    <a16:creationId xmlns:a16="http://schemas.microsoft.com/office/drawing/2014/main" id="{3E12C820-BCBE-4432-895B-4E6FEAE65778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ángulo: Esquinas redondeadas 39">
                <a:extLst>
                  <a:ext uri="{FF2B5EF4-FFF2-40B4-BE49-F238E27FC236}">
                    <a16:creationId xmlns:a16="http://schemas.microsoft.com/office/drawing/2014/main" id="{DCAAB050-4206-4A27-B938-06C579DC0BCC}"/>
                  </a:ext>
                </a:extLst>
              </p:cNvPr>
              <p:cNvSpPr/>
              <p:nvPr userDrawn="1"/>
            </p:nvSpPr>
            <p:spPr>
              <a:xfrm>
                <a:off x="403854" y="4331800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B699EEB-C029-4EE9-AB2E-C36BD151BF92}"/>
              </a:ext>
            </a:extLst>
          </p:cNvPr>
          <p:cNvGrpSpPr/>
          <p:nvPr userDrawn="1"/>
        </p:nvGrpSpPr>
        <p:grpSpPr>
          <a:xfrm rot="10800000">
            <a:off x="1986910" y="1471385"/>
            <a:ext cx="1756413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7" name="Rombo 46">
              <a:extLst>
                <a:ext uri="{FF2B5EF4-FFF2-40B4-BE49-F238E27FC236}">
                  <a16:creationId xmlns:a16="http://schemas.microsoft.com/office/drawing/2014/main" id="{92488968-C7FD-43D4-AC66-28FAE9D3A0D3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>
                <a:latin typeface="Arial" panose="020B0604020202020204" pitchFamily="34" charset="0"/>
              </a:endParaRPr>
            </a:p>
          </p:txBody>
        </p:sp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EFC385BB-B919-4FE7-B88D-6614D96FE54F}"/>
                </a:ext>
              </a:extLst>
            </p:cNvPr>
            <p:cNvGrpSpPr/>
            <p:nvPr userDrawn="1"/>
          </p:nvGrpSpPr>
          <p:grpSpPr>
            <a:xfrm>
              <a:off x="403854" y="4321208"/>
              <a:ext cx="2341884" cy="1285242"/>
              <a:chOff x="403854" y="4321208"/>
              <a:chExt cx="2341884" cy="1285242"/>
            </a:xfrm>
          </p:grpSpPr>
          <p:sp>
            <p:nvSpPr>
              <p:cNvPr id="49" name="Rectángulo: Esquinas redondeadas 48">
                <a:extLst>
                  <a:ext uri="{FF2B5EF4-FFF2-40B4-BE49-F238E27FC236}">
                    <a16:creationId xmlns:a16="http://schemas.microsoft.com/office/drawing/2014/main" id="{2D40B4F7-4249-48EB-B76D-7322E43B296D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ángulo: Esquinas redondeadas 49">
                <a:extLst>
                  <a:ext uri="{FF2B5EF4-FFF2-40B4-BE49-F238E27FC236}">
                    <a16:creationId xmlns:a16="http://schemas.microsoft.com/office/drawing/2014/main" id="{0235ED88-73D7-4913-B429-4E32943AEA7F}"/>
                  </a:ext>
                </a:extLst>
              </p:cNvPr>
              <p:cNvSpPr/>
              <p:nvPr userDrawn="1"/>
            </p:nvSpPr>
            <p:spPr>
              <a:xfrm>
                <a:off x="403854" y="4321208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CB191BBD-9BF5-4978-AD4B-B8312B56D6F6}"/>
              </a:ext>
            </a:extLst>
          </p:cNvPr>
          <p:cNvGrpSpPr/>
          <p:nvPr userDrawn="1"/>
        </p:nvGrpSpPr>
        <p:grpSpPr>
          <a:xfrm rot="10800000">
            <a:off x="5354950" y="1470488"/>
            <a:ext cx="1756413" cy="1537384"/>
            <a:chOff x="403854" y="4069066"/>
            <a:chExt cx="2341884" cy="15373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2" name="Rombo 51">
              <a:extLst>
                <a:ext uri="{FF2B5EF4-FFF2-40B4-BE49-F238E27FC236}">
                  <a16:creationId xmlns:a16="http://schemas.microsoft.com/office/drawing/2014/main" id="{33B76293-DAB7-429C-8B75-19B1BFFF1F73}"/>
                </a:ext>
              </a:extLst>
            </p:cNvPr>
            <p:cNvSpPr/>
            <p:nvPr userDrawn="1"/>
          </p:nvSpPr>
          <p:spPr>
            <a:xfrm>
              <a:off x="1244596" y="4069066"/>
              <a:ext cx="660400" cy="579120"/>
            </a:xfrm>
            <a:prstGeom prst="diamond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350" noProof="0">
                <a:latin typeface="Arial" panose="020B0604020202020204" pitchFamily="34" charset="0"/>
              </a:endParaRPr>
            </a:p>
          </p:txBody>
        </p:sp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39136E51-5F9F-4189-97FA-588E52C7BD39}"/>
                </a:ext>
              </a:extLst>
            </p:cNvPr>
            <p:cNvGrpSpPr/>
            <p:nvPr userDrawn="1"/>
          </p:nvGrpSpPr>
          <p:grpSpPr>
            <a:xfrm>
              <a:off x="403854" y="4321208"/>
              <a:ext cx="2341884" cy="1285242"/>
              <a:chOff x="403854" y="4321208"/>
              <a:chExt cx="2341884" cy="1285242"/>
            </a:xfrm>
          </p:grpSpPr>
          <p:sp>
            <p:nvSpPr>
              <p:cNvPr id="54" name="Rectángulo: Esquinas redondeadas 53">
                <a:extLst>
                  <a:ext uri="{FF2B5EF4-FFF2-40B4-BE49-F238E27FC236}">
                    <a16:creationId xmlns:a16="http://schemas.microsoft.com/office/drawing/2014/main" id="{4227047C-C5B6-4CAE-AE15-F77FC131354A}"/>
                  </a:ext>
                </a:extLst>
              </p:cNvPr>
              <p:cNvSpPr/>
              <p:nvPr userDrawn="1"/>
            </p:nvSpPr>
            <p:spPr>
              <a:xfrm>
                <a:off x="403854" y="4336472"/>
                <a:ext cx="2341884" cy="1269978"/>
              </a:xfrm>
              <a:prstGeom prst="roundRect">
                <a:avLst>
                  <a:gd name="adj" fmla="val 10267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ángulo: Esquinas redondeadas 54">
                <a:extLst>
                  <a:ext uri="{FF2B5EF4-FFF2-40B4-BE49-F238E27FC236}">
                    <a16:creationId xmlns:a16="http://schemas.microsoft.com/office/drawing/2014/main" id="{2AD0B1F8-0C41-4F72-A916-C531DE13C852}"/>
                  </a:ext>
                </a:extLst>
              </p:cNvPr>
              <p:cNvSpPr/>
              <p:nvPr userDrawn="1"/>
            </p:nvSpPr>
            <p:spPr>
              <a:xfrm>
                <a:off x="403854" y="4321208"/>
                <a:ext cx="2341884" cy="1104232"/>
              </a:xfrm>
              <a:prstGeom prst="roundRect">
                <a:avLst>
                  <a:gd name="adj" fmla="val 10267"/>
                </a:avLst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sz="1350" noProof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6" name="Título 55">
            <a:extLst>
              <a:ext uri="{FF2B5EF4-FFF2-40B4-BE49-F238E27FC236}">
                <a16:creationId xmlns:a16="http://schemas.microsoft.com/office/drawing/2014/main" id="{3AC4B787-D5D7-4A9A-A2BA-892A84A6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87" y="346245"/>
            <a:ext cx="7886700" cy="778159"/>
          </a:xfrm>
          <a:prstGeom prst="rect">
            <a:avLst/>
          </a:prstGeo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8" name="Marcador de posición de texto 57">
            <a:extLst>
              <a:ext uri="{FF2B5EF4-FFF2-40B4-BE49-F238E27FC236}">
                <a16:creationId xmlns:a16="http://schemas.microsoft.com/office/drawing/2014/main" id="{EEF042D0-9AB6-4A7E-8DC2-5AA96AC910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4541" y="1747839"/>
            <a:ext cx="1649016" cy="36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9" name="Marcador de posición de texto 57">
            <a:extLst>
              <a:ext uri="{FF2B5EF4-FFF2-40B4-BE49-F238E27FC236}">
                <a16:creationId xmlns:a16="http://schemas.microsoft.com/office/drawing/2014/main" id="{F1ABDD9A-E987-4D88-A94A-3844701C23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4541" y="2146041"/>
            <a:ext cx="1649016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0" name="Marcador de posición de texto 57">
            <a:extLst>
              <a:ext uri="{FF2B5EF4-FFF2-40B4-BE49-F238E27FC236}">
                <a16:creationId xmlns:a16="http://schemas.microsoft.com/office/drawing/2014/main" id="{EA24A090-F5C9-4DC5-A4C6-756BE14CED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2581" y="1757999"/>
            <a:ext cx="1649016" cy="36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1" name="Marcador de posición de texto 57">
            <a:extLst>
              <a:ext uri="{FF2B5EF4-FFF2-40B4-BE49-F238E27FC236}">
                <a16:creationId xmlns:a16="http://schemas.microsoft.com/office/drawing/2014/main" id="{26276A48-6AF6-4E18-B2CD-0B880E531D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2581" y="2156201"/>
            <a:ext cx="1649016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rgbClr val="595959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2" name="Marcador de posición de texto 57">
            <a:extLst>
              <a:ext uri="{FF2B5EF4-FFF2-40B4-BE49-F238E27FC236}">
                <a16:creationId xmlns:a16="http://schemas.microsoft.com/office/drawing/2014/main" id="{A27CFD0F-25AF-4D79-8F26-6D9C362BA1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617" y="5009339"/>
            <a:ext cx="1649016" cy="36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3" name="Marcador de posición de texto 57">
            <a:extLst>
              <a:ext uri="{FF2B5EF4-FFF2-40B4-BE49-F238E27FC236}">
                <a16:creationId xmlns:a16="http://schemas.microsoft.com/office/drawing/2014/main" id="{872ECCB3-F1D9-435D-9E5A-FEDC64D331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8617" y="5407541"/>
            <a:ext cx="1649016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4" name="Marcador de posición de texto 57">
            <a:extLst>
              <a:ext uri="{FF2B5EF4-FFF2-40B4-BE49-F238E27FC236}">
                <a16:creationId xmlns:a16="http://schemas.microsoft.com/office/drawing/2014/main" id="{F9C486BA-7F0F-4FDE-8512-1709168B64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63565" y="5017612"/>
            <a:ext cx="1649016" cy="36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5" name="Marcador de posición de texto 57">
            <a:extLst>
              <a:ext uri="{FF2B5EF4-FFF2-40B4-BE49-F238E27FC236}">
                <a16:creationId xmlns:a16="http://schemas.microsoft.com/office/drawing/2014/main" id="{C1C4CE38-F5DF-415D-93CD-1471C1C51F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63565" y="5415814"/>
            <a:ext cx="1649016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6" name="Marcador de posición de texto 57">
            <a:extLst>
              <a:ext uri="{FF2B5EF4-FFF2-40B4-BE49-F238E27FC236}">
                <a16:creationId xmlns:a16="http://schemas.microsoft.com/office/drawing/2014/main" id="{70B1A5FD-7254-4D10-BAF3-109998A1EF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92077" y="4998704"/>
            <a:ext cx="1649016" cy="36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7" name="Marcador de posición de texto 57">
            <a:extLst>
              <a:ext uri="{FF2B5EF4-FFF2-40B4-BE49-F238E27FC236}">
                <a16:creationId xmlns:a16="http://schemas.microsoft.com/office/drawing/2014/main" id="{49D1D764-CBB3-4B86-B321-2B80095F31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92077" y="5396906"/>
            <a:ext cx="1649016" cy="2943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9" name="Marcador de posición de texto 68">
            <a:extLst>
              <a:ext uri="{FF2B5EF4-FFF2-40B4-BE49-F238E27FC236}">
                <a16:creationId xmlns:a16="http://schemas.microsoft.com/office/drawing/2014/main" id="{7B2D4918-7013-45C4-8FA9-14CBFF98AA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3450" y="3707246"/>
            <a:ext cx="495300" cy="2642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20xx</a:t>
            </a:r>
          </a:p>
        </p:txBody>
      </p:sp>
      <p:sp>
        <p:nvSpPr>
          <p:cNvPr id="70" name="Marcador de posición de texto 68">
            <a:extLst>
              <a:ext uri="{FF2B5EF4-FFF2-40B4-BE49-F238E27FC236}">
                <a16:creationId xmlns:a16="http://schemas.microsoft.com/office/drawing/2014/main" id="{D4171E06-7737-478A-8C33-AAB11606B5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25090" y="3712326"/>
            <a:ext cx="495300" cy="2540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20xx</a:t>
            </a:r>
          </a:p>
        </p:txBody>
      </p:sp>
      <p:sp>
        <p:nvSpPr>
          <p:cNvPr id="71" name="Marcador de posición de texto 68">
            <a:extLst>
              <a:ext uri="{FF2B5EF4-FFF2-40B4-BE49-F238E27FC236}">
                <a16:creationId xmlns:a16="http://schemas.microsoft.com/office/drawing/2014/main" id="{9A53CF1F-27A1-402D-9394-7DC9EA9B3C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9110" y="3712326"/>
            <a:ext cx="495300" cy="2540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20xx</a:t>
            </a:r>
          </a:p>
        </p:txBody>
      </p:sp>
      <p:sp>
        <p:nvSpPr>
          <p:cNvPr id="72" name="Marcador de posición de texto 68">
            <a:extLst>
              <a:ext uri="{FF2B5EF4-FFF2-40B4-BE49-F238E27FC236}">
                <a16:creationId xmlns:a16="http://schemas.microsoft.com/office/drawing/2014/main" id="{EEDA5B9B-4E29-44BD-9AB4-63CC31001C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5507" y="3707246"/>
            <a:ext cx="495300" cy="2642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20xx</a:t>
            </a:r>
          </a:p>
        </p:txBody>
      </p:sp>
      <p:sp>
        <p:nvSpPr>
          <p:cNvPr id="73" name="Marcador de posición de texto 68">
            <a:extLst>
              <a:ext uri="{FF2B5EF4-FFF2-40B4-BE49-F238E27FC236}">
                <a16:creationId xmlns:a16="http://schemas.microsoft.com/office/drawing/2014/main" id="{3B7FA5A5-3F35-435F-9C91-FBBB04F5B16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8935" y="3708318"/>
            <a:ext cx="495300" cy="2620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1305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DBD3-EF8D-403F-B83C-2F2B3806AC51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F016-482D-4318-AF08-8FA5A1683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101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DBD3-EF8D-403F-B83C-2F2B3806AC51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F016-482D-4318-AF08-8FA5A1683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670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DBD3-EF8D-403F-B83C-2F2B3806AC51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F016-482D-4318-AF08-8FA5A1683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787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DBD3-EF8D-403F-B83C-2F2B3806AC51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F016-482D-4318-AF08-8FA5A1683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231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DBD3-EF8D-403F-B83C-2F2B3806AC51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F016-482D-4318-AF08-8FA5A1683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854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DBD3-EF8D-403F-B83C-2F2B3806AC51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F016-482D-4318-AF08-8FA5A1683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267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DBD3-EF8D-403F-B83C-2F2B3806AC51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F016-482D-4318-AF08-8FA5A1683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607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DBD3-EF8D-403F-B83C-2F2B3806AC51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F016-482D-4318-AF08-8FA5A1683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8406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3DBD3-EF8D-403F-B83C-2F2B3806AC51}" type="datetimeFigureOut">
              <a:rPr lang="es-EC" smtClean="0"/>
              <a:t>18/11/2020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EF016-482D-4318-AF08-8FA5A16830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108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linoit.com/users/angelorc93/canvases/REVISAR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em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hyperlink" Target="https://www.youtube.com/watch?v=Hvmfp-bZlB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linoit.com/users/angelorc93/canvases/Gobernabilidad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linoit.com/users/angelorc93/canvases/ECOADRY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cide.quito.gob.ec/legislation/processes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4" y="5530196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5" y="1112196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5" y="1230737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28" y="1676530"/>
            <a:ext cx="6340414" cy="304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018582" y="4440340"/>
            <a:ext cx="57397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s-EC" sz="30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</a:rPr>
              <a:t>ESCUELA DE GOBERNABILIDAD</a:t>
            </a:r>
            <a:endParaRPr lang="es-ES" sz="300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753476" y="4925091"/>
            <a:ext cx="4269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s-EC" sz="2400" b="1" kern="1200" dirty="0">
                <a:solidFill>
                  <a:srgbClr val="C00000"/>
                </a:solidFill>
                <a:latin typeface="Calibri" panose="020F0502020204030204"/>
                <a:ea typeface="+mn-ea"/>
              </a:rPr>
              <a:t>NIVEL BÁSICO INTRODUCTORIO </a:t>
            </a:r>
            <a:endParaRPr lang="es-ES" sz="2400" b="1" kern="1200" dirty="0">
              <a:solidFill>
                <a:srgbClr val="C0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5363670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7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4" y="6289233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2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5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3"/>
          <p:cNvSpPr/>
          <p:nvPr/>
        </p:nvSpPr>
        <p:spPr>
          <a:xfrm>
            <a:off x="930678" y="870690"/>
            <a:ext cx="7393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Revisión  del último Taller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55465"/>
            <a:ext cx="3255169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34314"/>
            <a:ext cx="2087761" cy="4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ángulo 3"/>
          <p:cNvSpPr/>
          <p:nvPr/>
        </p:nvSpPr>
        <p:spPr>
          <a:xfrm>
            <a:off x="3779843" y="3119939"/>
            <a:ext cx="2520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Collage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93843" y="5636173"/>
            <a:ext cx="6464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dirty="0">
                <a:hlinkClick r:id="rId7"/>
              </a:rPr>
              <a:t>http://</a:t>
            </a:r>
            <a:r>
              <a:rPr lang="es-US" dirty="0" smtClean="0">
                <a:hlinkClick r:id="rId7"/>
              </a:rPr>
              <a:t>linoit.com/users/angelorc93/canvases/REVISAR</a:t>
            </a:r>
            <a:r>
              <a:rPr lang="es-US" dirty="0" smtClean="0"/>
              <a:t>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6854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4" y="6289233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2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5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3"/>
          <p:cNvSpPr/>
          <p:nvPr/>
        </p:nvSpPr>
        <p:spPr>
          <a:xfrm>
            <a:off x="930678" y="870690"/>
            <a:ext cx="7393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Revisión  del último Taller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 rot="993183">
            <a:off x="782922" y="2341441"/>
            <a:ext cx="2700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solidFill>
                  <a:srgbClr val="FFC000"/>
                </a:solidFill>
              </a:rPr>
              <a:t>Participación</a:t>
            </a:r>
            <a:endParaRPr lang="es-EC" sz="3200" b="1" dirty="0">
              <a:solidFill>
                <a:srgbClr val="FFC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064404" y="3803095"/>
            <a:ext cx="297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solidFill>
                  <a:schemeClr val="accent6">
                    <a:lumMod val="50000"/>
                  </a:schemeClr>
                </a:solidFill>
              </a:rPr>
              <a:t>Democracia</a:t>
            </a:r>
            <a:endParaRPr lang="es-EC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 rot="462386">
            <a:off x="5029467" y="1766617"/>
            <a:ext cx="3201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>
                <a:solidFill>
                  <a:srgbClr val="FF0000"/>
                </a:solidFill>
              </a:rPr>
              <a:t>Derecho a  la ciudad</a:t>
            </a:r>
            <a:endParaRPr lang="es-EC" sz="3200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 rot="20812153">
            <a:off x="5475543" y="3927605"/>
            <a:ext cx="29898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chemeClr val="accent4">
                    <a:lumMod val="75000"/>
                  </a:schemeClr>
                </a:solidFill>
              </a:rPr>
              <a:t>Cómo podemos participar activamente en el Distrito Metropolitano</a:t>
            </a:r>
            <a:endParaRPr lang="es-EC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 rot="21005989">
            <a:off x="4290646" y="2956349"/>
            <a:ext cx="3845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solidFill>
                  <a:srgbClr val="7030A0"/>
                </a:solidFill>
              </a:rPr>
              <a:t>Tipos de participación</a:t>
            </a:r>
            <a:endParaRPr lang="es-EC" sz="3200" b="1" dirty="0">
              <a:solidFill>
                <a:srgbClr val="7030A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 rot="789489">
            <a:off x="1064404" y="4801821"/>
            <a:ext cx="2996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solidFill>
                  <a:schemeClr val="accent1">
                    <a:lumMod val="75000"/>
                  </a:schemeClr>
                </a:solidFill>
              </a:rPr>
              <a:t>Tipos de democracia</a:t>
            </a:r>
            <a:endParaRPr lang="es-EC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5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3032675" y="5621134"/>
            <a:ext cx="3405225" cy="565082"/>
          </a:xfrm>
        </p:spPr>
        <p:txBody>
          <a:bodyPr>
            <a:normAutofit fontScale="90000"/>
          </a:bodyPr>
          <a:lstStyle/>
          <a:p>
            <a:r>
              <a:rPr lang="es-ES_tradnl" altLang="es-EC" sz="30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Vídeo “Quito luz de América”</a:t>
            </a:r>
            <a:endParaRPr lang="es-ES_tradnl" altLang="es-EC" sz="30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396137" y="6327929"/>
            <a:ext cx="6893465" cy="3050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85" y="380604"/>
            <a:ext cx="1106564" cy="4077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416154" y="560321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35" y="5774943"/>
            <a:ext cx="1567543" cy="82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47891"/>
            <a:ext cx="5970587" cy="395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53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CA87B64-49E3-47B0-83E3-A5BDDD205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15" y="730832"/>
            <a:ext cx="7886700" cy="695726"/>
          </a:xfrm>
        </p:spPr>
        <p:txBody>
          <a:bodyPr rtlCol="0">
            <a:normAutofit fontScale="90000"/>
          </a:bodyPr>
          <a:lstStyle/>
          <a:p>
            <a:r>
              <a:rPr lang="es-EC" sz="225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QUITO EN EL CONTEXTO DE LA REGIÓN Y DEL PAÍS</a:t>
            </a:r>
            <a:r>
              <a:rPr lang="es-EC" sz="2250" b="1" dirty="0">
                <a:solidFill>
                  <a:srgbClr val="0070C0"/>
                </a:solidFill>
                <a:cs typeface="Arial" pitchFamily="34" charset="0"/>
              </a:rPr>
              <a:t/>
            </a:r>
            <a:br>
              <a:rPr lang="es-EC" sz="2250" b="1" dirty="0">
                <a:solidFill>
                  <a:srgbClr val="0070C0"/>
                </a:solidFill>
                <a:cs typeface="Arial" pitchFamily="34" charset="0"/>
              </a:rPr>
            </a:br>
            <a:r>
              <a:rPr lang="es-EC" sz="2250" b="1" dirty="0">
                <a:solidFill>
                  <a:srgbClr val="0070C0"/>
                </a:solidFill>
                <a:cs typeface="Arial" pitchFamily="34" charset="0"/>
              </a:rPr>
              <a:t>EN LÍNEA DE TIEMPO</a:t>
            </a:r>
            <a:endParaRPr lang="es-ES" sz="2250" dirty="0">
              <a:solidFill>
                <a:srgbClr val="FF0000"/>
              </a:solidFill>
            </a:endParaRPr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A47982AE-5ACF-469D-91A7-92A11C3E6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7705" y="1772816"/>
            <a:ext cx="1855861" cy="763666"/>
          </a:xfrm>
        </p:spPr>
        <p:txBody>
          <a:bodyPr rtlCol="0">
            <a:noAutofit/>
          </a:bodyPr>
          <a:lstStyle/>
          <a:p>
            <a:pPr algn="ctr"/>
            <a:r>
              <a:rPr lang="es-EC" sz="1600" b="1" dirty="0">
                <a:latin typeface="Calibri"/>
                <a:ea typeface="Calibri"/>
                <a:cs typeface="Times New Roman"/>
              </a:rPr>
              <a:t>Desarrollo de las Culturas </a:t>
            </a:r>
            <a:r>
              <a:rPr lang="es-EC" sz="1600" b="1" dirty="0" err="1">
                <a:latin typeface="Calibri"/>
                <a:ea typeface="Calibri"/>
                <a:cs typeface="Times New Roman"/>
              </a:rPr>
              <a:t>Cotocollao</a:t>
            </a:r>
            <a:r>
              <a:rPr lang="es-EC" sz="1600" b="1" dirty="0">
                <a:latin typeface="Calibri"/>
                <a:ea typeface="Calibri"/>
                <a:cs typeface="Times New Roman"/>
              </a:rPr>
              <a:t> </a:t>
            </a:r>
            <a:r>
              <a:rPr lang="es-EC" sz="1600" b="1" dirty="0" smtClean="0">
                <a:latin typeface="Calibri"/>
                <a:ea typeface="Calibri"/>
                <a:cs typeface="Times New Roman"/>
              </a:rPr>
              <a:t>Florida </a:t>
            </a:r>
            <a:r>
              <a:rPr lang="es-EC" sz="1600" b="1" dirty="0" err="1" smtClean="0">
                <a:latin typeface="Calibri"/>
                <a:ea typeface="Calibri"/>
                <a:cs typeface="Times New Roman"/>
              </a:rPr>
              <a:t>Quitus</a:t>
            </a:r>
            <a:r>
              <a:rPr lang="es-EC" sz="1600" b="1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s-EC" sz="1600" b="1" dirty="0">
                <a:latin typeface="Calibri"/>
                <a:ea typeface="Calibri"/>
                <a:cs typeface="Times New Roman"/>
              </a:rPr>
              <a:t>Caras</a:t>
            </a:r>
            <a:endParaRPr lang="es-ES" sz="1600" b="1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68EE015-41C3-4380-8DF3-C2A18B6453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75745" y="1780438"/>
            <a:ext cx="1855861" cy="756045"/>
          </a:xfrm>
        </p:spPr>
        <p:txBody>
          <a:bodyPr rtlCol="0">
            <a:norm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s-EC" sz="1600" b="1" dirty="0">
                <a:latin typeface="Calibri"/>
                <a:ea typeface="Calibri"/>
                <a:cs typeface="Times New Roman"/>
              </a:rPr>
              <a:t>Fundación Española de Quito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062ADA2-DB42-4EFA-A1DF-5213C124AC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1" y="4971007"/>
            <a:ext cx="1855861" cy="828252"/>
          </a:xfrm>
        </p:spPr>
        <p:txBody>
          <a:bodyPr rtlCol="0">
            <a:noAutofit/>
          </a:bodyPr>
          <a:lstStyle/>
          <a:p>
            <a:pPr algn="ctr"/>
            <a:r>
              <a:rPr lang="es-EC" sz="1600" b="1" dirty="0">
                <a:latin typeface="Calibri"/>
                <a:ea typeface="Calibri"/>
                <a:cs typeface="Times New Roman"/>
              </a:rPr>
              <a:t>Presencia de  Pueblos nómadas y recolectores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019C2C0-DD39-4E66-9A50-474D1D4851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6469" y="5171373"/>
            <a:ext cx="1855861" cy="900060"/>
          </a:xfrm>
        </p:spPr>
        <p:txBody>
          <a:bodyPr rtlCol="0">
            <a:normAutofit/>
          </a:bodyPr>
          <a:lstStyle/>
          <a:p>
            <a:pPr algn="ctr"/>
            <a:r>
              <a:rPr lang="es-EC" sz="1600" b="1" dirty="0">
                <a:latin typeface="Calibri"/>
                <a:ea typeface="Calibri"/>
                <a:cs typeface="Times New Roman"/>
              </a:rPr>
              <a:t>Llegada de los Incas  a la región de Quito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4AFC0019-7658-4B77-AD8B-7714621C78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94981" y="5157192"/>
            <a:ext cx="1855861" cy="900060"/>
          </a:xfrm>
        </p:spPr>
        <p:txBody>
          <a:bodyPr rtlCol="0">
            <a:normAutofit/>
          </a:bodyPr>
          <a:lstStyle/>
          <a:p>
            <a:pPr algn="ctr"/>
            <a:r>
              <a:rPr lang="es-EC" sz="1600" b="1" dirty="0">
                <a:latin typeface="Calibri"/>
                <a:ea typeface="Calibri"/>
                <a:cs typeface="Times New Roman"/>
              </a:rPr>
              <a:t>Quito  declarada Luz de América</a:t>
            </a:r>
          </a:p>
          <a:p>
            <a:pPr algn="ctr" rtl="0"/>
            <a:endParaRPr lang="es-ES" sz="1600" b="1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8EF428C8-4594-430E-8C13-D438B2BA1E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577" y="3707244"/>
            <a:ext cx="861652" cy="299182"/>
          </a:xfrm>
        </p:spPr>
        <p:txBody>
          <a:bodyPr rtlCol="0"/>
          <a:lstStyle/>
          <a:p>
            <a:pPr rtl="0"/>
            <a:r>
              <a:rPr lang="es-EC" sz="1400" b="1" dirty="0"/>
              <a:t>1.500 </a:t>
            </a:r>
            <a:r>
              <a:rPr lang="es-EC" sz="1400" b="1" dirty="0" err="1"/>
              <a:t>a.C</a:t>
            </a:r>
            <a:endParaRPr lang="es-ES" sz="1400" b="1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5D4C4A41-4179-46C1-B06A-59A3009E95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47217" y="3712324"/>
            <a:ext cx="861652" cy="287677"/>
          </a:xfrm>
        </p:spPr>
        <p:txBody>
          <a:bodyPr rtlCol="0"/>
          <a:lstStyle/>
          <a:p>
            <a:pPr rtl="0"/>
            <a:r>
              <a:rPr lang="es-EC" sz="1400" b="1" dirty="0"/>
              <a:t>1.300 </a:t>
            </a:r>
            <a:r>
              <a:rPr lang="es-EC" sz="1400" b="1" dirty="0" err="1"/>
              <a:t>d.C</a:t>
            </a:r>
            <a:endParaRPr lang="es-ES" sz="1400" b="1" dirty="0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176D5BC-F6BD-4551-9649-CC1694545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31237" y="3712324"/>
            <a:ext cx="861652" cy="287677"/>
          </a:xfrm>
        </p:spPr>
        <p:txBody>
          <a:bodyPr rtlCol="0"/>
          <a:lstStyle/>
          <a:p>
            <a:pPr rtl="0"/>
            <a:r>
              <a:rPr lang="es-EC" sz="1400" b="1" dirty="0" smtClean="0"/>
              <a:t>1.460</a:t>
            </a:r>
            <a:endParaRPr lang="es-ES" sz="1400" b="1" dirty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6A5122B-0CE4-44E6-A6B1-87B29DE893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07634" y="3707244"/>
            <a:ext cx="861652" cy="299182"/>
          </a:xfrm>
        </p:spPr>
        <p:txBody>
          <a:bodyPr rtlCol="0"/>
          <a:lstStyle/>
          <a:p>
            <a:pPr rtl="0"/>
            <a:r>
              <a:rPr lang="es-EC" sz="1400" b="1" dirty="0"/>
              <a:t>1.534</a:t>
            </a:r>
            <a:endParaRPr lang="es-ES" sz="1400" b="1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86D19569-8DCF-44EA-8D58-1203447FD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91062" y="3708318"/>
            <a:ext cx="861652" cy="296746"/>
          </a:xfrm>
        </p:spPr>
        <p:txBody>
          <a:bodyPr rtlCol="0"/>
          <a:lstStyle/>
          <a:p>
            <a:pPr rtl="0"/>
            <a:r>
              <a:rPr lang="es-EC" sz="1400" b="1" dirty="0"/>
              <a:t>1.809</a:t>
            </a:r>
            <a:endParaRPr lang="es-ES" sz="1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866" y="6092630"/>
            <a:ext cx="978694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" y="160860"/>
            <a:ext cx="1106564" cy="543690"/>
          </a:xfrm>
          <a:prstGeom prst="rect">
            <a:avLst/>
          </a:prstGeom>
        </p:spPr>
      </p:pic>
      <p:pic>
        <p:nvPicPr>
          <p:cNvPr id="21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" r="16755" b="-179058"/>
          <a:stretch/>
        </p:blipFill>
        <p:spPr>
          <a:xfrm flipH="1">
            <a:off x="2050930" y="345195"/>
            <a:ext cx="6249838" cy="385637"/>
          </a:xfrm>
          <a:prstGeom prst="rect">
            <a:avLst/>
          </a:prstGeom>
        </p:spPr>
      </p:pic>
      <p:pic>
        <p:nvPicPr>
          <p:cNvPr id="22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" r="16755" b="-179058"/>
          <a:stretch/>
        </p:blipFill>
        <p:spPr>
          <a:xfrm>
            <a:off x="1064403" y="6368552"/>
            <a:ext cx="6893465" cy="4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CA87B64-49E3-47B0-83E3-A5BDDD205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82" y="769700"/>
            <a:ext cx="7886700" cy="695726"/>
          </a:xfrm>
        </p:spPr>
        <p:txBody>
          <a:bodyPr rtlCol="0">
            <a:normAutofit fontScale="90000"/>
          </a:bodyPr>
          <a:lstStyle/>
          <a:p>
            <a:r>
              <a:rPr lang="es-EC" sz="225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QUITO EN EL CONTEXTO DE LA REGIÓN Y DEL PAÍS</a:t>
            </a:r>
            <a:r>
              <a:rPr lang="es-EC" sz="2250" b="1" dirty="0">
                <a:solidFill>
                  <a:srgbClr val="0070C0"/>
                </a:solidFill>
                <a:cs typeface="Arial" pitchFamily="34" charset="0"/>
              </a:rPr>
              <a:t/>
            </a:r>
            <a:br>
              <a:rPr lang="es-EC" sz="2250" b="1" dirty="0">
                <a:solidFill>
                  <a:srgbClr val="0070C0"/>
                </a:solidFill>
                <a:cs typeface="Arial" pitchFamily="34" charset="0"/>
              </a:rPr>
            </a:br>
            <a:r>
              <a:rPr lang="es-EC" sz="2250" b="1" dirty="0">
                <a:solidFill>
                  <a:srgbClr val="0070C0"/>
                </a:solidFill>
                <a:cs typeface="Arial" pitchFamily="34" charset="0"/>
              </a:rPr>
              <a:t>EN LÍNEA DE TIEMPO</a:t>
            </a:r>
            <a:endParaRPr lang="es-ES" sz="2250" dirty="0">
              <a:solidFill>
                <a:srgbClr val="FF0000"/>
              </a:solidFill>
            </a:endParaRPr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A47982AE-5ACF-469D-91A7-92A11C3E6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8232" y="1806606"/>
            <a:ext cx="1649016" cy="763666"/>
          </a:xfrm>
        </p:spPr>
        <p:txBody>
          <a:bodyPr rtlCol="0">
            <a:norm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s-EC" sz="1600" b="1" dirty="0">
                <a:latin typeface="Calibri"/>
                <a:ea typeface="Calibri"/>
                <a:cs typeface="Times New Roman"/>
              </a:rPr>
              <a:t>Quito Capital del Ecuador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68EE015-41C3-4380-8DF3-C2A18B6453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2581" y="1799419"/>
            <a:ext cx="1649016" cy="756045"/>
          </a:xfrm>
        </p:spPr>
        <p:txBody>
          <a:bodyPr rtlCol="0">
            <a:norm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s-EC" sz="1600" b="1" dirty="0">
                <a:latin typeface="Calibri"/>
                <a:ea typeface="Calibri"/>
                <a:cs typeface="Times New Roman"/>
              </a:rPr>
              <a:t>Quito Distrito Metropolitano 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062ADA2-DB42-4EFA-A1DF-5213C124AC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592" y="5104668"/>
            <a:ext cx="1649016" cy="543670"/>
          </a:xfrm>
        </p:spPr>
        <p:txBody>
          <a:bodyPr rtlCol="0">
            <a:noAutofit/>
          </a:bodyPr>
          <a:lstStyle/>
          <a:p>
            <a:pPr algn="ctr"/>
            <a:r>
              <a:rPr lang="es-EC" sz="1600" b="1" dirty="0">
                <a:latin typeface="Calibri"/>
                <a:ea typeface="Calibri"/>
                <a:cs typeface="Times New Roman"/>
              </a:rPr>
              <a:t>Batalla de Pichincha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019C2C0-DD39-4E66-9A50-474D1D4851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63565" y="5095403"/>
            <a:ext cx="1649016" cy="756044"/>
          </a:xfrm>
        </p:spPr>
        <p:txBody>
          <a:bodyPr rtlCol="0"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s-EC" sz="1600" b="1" dirty="0">
                <a:latin typeface="Calibri"/>
                <a:ea typeface="Calibri"/>
                <a:cs typeface="Times New Roman"/>
              </a:rPr>
              <a:t>Quito Patrimonio Cultural de la Humanidad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4AFC0019-7658-4B77-AD8B-7714621C78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48265" y="4941168"/>
            <a:ext cx="1839143" cy="919544"/>
          </a:xfrm>
        </p:spPr>
        <p:txBody>
          <a:bodyPr rtlCol="0">
            <a:normAutofit fontScale="77500" lnSpcReduction="20000"/>
          </a:bodyPr>
          <a:lstStyle/>
          <a:p>
            <a:pPr algn="ctr">
              <a:lnSpc>
                <a:spcPct val="120000"/>
              </a:lnSpc>
              <a:spcAft>
                <a:spcPts val="750"/>
              </a:spcAft>
            </a:pPr>
            <a:r>
              <a:rPr lang="es-EC" sz="1900" b="1" dirty="0">
                <a:latin typeface="Calibri"/>
                <a:ea typeface="Calibri"/>
                <a:cs typeface="Times New Roman"/>
              </a:rPr>
              <a:t>200 Años del primer Grito de Independencia</a:t>
            </a:r>
          </a:p>
          <a:p>
            <a:pPr algn="ctr" rtl="0"/>
            <a:endParaRPr lang="es-ES" sz="700" b="1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8EF428C8-4594-430E-8C13-D438B2BA1E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5576" y="3707246"/>
            <a:ext cx="864096" cy="263139"/>
          </a:xfrm>
        </p:spPr>
        <p:txBody>
          <a:bodyPr rtlCol="0"/>
          <a:lstStyle/>
          <a:p>
            <a:pPr rtl="0"/>
            <a:r>
              <a:rPr lang="es-EC" sz="1600" b="1" dirty="0"/>
              <a:t>1.822</a:t>
            </a:r>
            <a:endParaRPr lang="es-ES" sz="1600" b="1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5D4C4A41-4179-46C1-B06A-59A3009E95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11760" y="3712326"/>
            <a:ext cx="862488" cy="254057"/>
          </a:xfrm>
        </p:spPr>
        <p:txBody>
          <a:bodyPr rtlCol="0"/>
          <a:lstStyle/>
          <a:p>
            <a:pPr rtl="0"/>
            <a:r>
              <a:rPr lang="es-EC" sz="1400" b="1" dirty="0"/>
              <a:t>1.830</a:t>
            </a:r>
            <a:endParaRPr lang="es-ES" sz="1400" b="1" dirty="0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176D5BC-F6BD-4551-9649-CC1694545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95780" y="3712326"/>
            <a:ext cx="862488" cy="254057"/>
          </a:xfrm>
        </p:spPr>
        <p:txBody>
          <a:bodyPr rtlCol="0"/>
          <a:lstStyle/>
          <a:p>
            <a:pPr rtl="0"/>
            <a:r>
              <a:rPr lang="es-EC" sz="1400" b="1" dirty="0"/>
              <a:t>1.978</a:t>
            </a:r>
            <a:endParaRPr lang="es-ES" sz="1400" b="1" dirty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6A5122B-0CE4-44E6-A6B1-87B29DE893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72177" y="3707246"/>
            <a:ext cx="862488" cy="264217"/>
          </a:xfrm>
        </p:spPr>
        <p:txBody>
          <a:bodyPr rtlCol="0"/>
          <a:lstStyle/>
          <a:p>
            <a:pPr rtl="0"/>
            <a:r>
              <a:rPr lang="es-EC" sz="1400" b="1" dirty="0"/>
              <a:t>1.993</a:t>
            </a:r>
            <a:endParaRPr lang="es-ES" sz="1400" b="1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86D19569-8DCF-44EA-8D58-1203447FD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55605" y="3708318"/>
            <a:ext cx="862488" cy="262066"/>
          </a:xfrm>
        </p:spPr>
        <p:txBody>
          <a:bodyPr rtlCol="0"/>
          <a:lstStyle/>
          <a:p>
            <a:pPr rtl="0"/>
            <a:r>
              <a:rPr lang="es-EC" sz="1400" b="1" dirty="0"/>
              <a:t>2.009</a:t>
            </a:r>
            <a:endParaRPr lang="es-ES" sz="1400" b="1" dirty="0"/>
          </a:p>
        </p:txBody>
      </p:sp>
      <p:pic>
        <p:nvPicPr>
          <p:cNvPr id="20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171907"/>
            <a:ext cx="1106564" cy="5436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307" y="6191251"/>
            <a:ext cx="978694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" r="16755" b="-179058"/>
          <a:stretch/>
        </p:blipFill>
        <p:spPr>
          <a:xfrm flipH="1">
            <a:off x="2136655" y="338867"/>
            <a:ext cx="6249838" cy="385637"/>
          </a:xfrm>
          <a:prstGeom prst="rect">
            <a:avLst/>
          </a:prstGeom>
        </p:spPr>
      </p:pic>
      <p:pic>
        <p:nvPicPr>
          <p:cNvPr id="22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" r="16755" b="-179058"/>
          <a:stretch/>
        </p:blipFill>
        <p:spPr>
          <a:xfrm>
            <a:off x="1064403" y="6467173"/>
            <a:ext cx="6893465" cy="4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51369" y="6490232"/>
            <a:ext cx="6893465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211911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95537" y="865455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QUITO ES EL CENTRO POLÍTICO DEL PAÍS, CUNA DE LA NACIONALIDAD Y LA CIUDAD CON MAYOR VALOR PATRIMONIAL DE SIGNIFICACIÓN MUNDIAL</a:t>
            </a:r>
            <a:endParaRPr lang="es-EC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1 Subtítulo"/>
          <p:cNvSpPr>
            <a:spLocks noGrp="1"/>
          </p:cNvSpPr>
          <p:nvPr>
            <p:ph type="subTitle" idx="1"/>
          </p:nvPr>
        </p:nvSpPr>
        <p:spPr>
          <a:xfrm>
            <a:off x="358880" y="3067504"/>
            <a:ext cx="2009273" cy="253319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s-EC" sz="4000" dirty="0" smtClean="0">
                <a:solidFill>
                  <a:schemeClr val="accent1">
                    <a:lumMod val="75000"/>
                  </a:schemeClr>
                </a:solidFill>
              </a:rPr>
              <a:t>Territorio</a:t>
            </a:r>
          </a:p>
          <a:p>
            <a:pPr algn="l"/>
            <a:endParaRPr lang="es-EC" sz="4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C" sz="4000" dirty="0" smtClean="0">
                <a:solidFill>
                  <a:schemeClr val="accent1">
                    <a:lumMod val="75000"/>
                  </a:schemeClr>
                </a:solidFill>
              </a:rPr>
              <a:t>Economía</a:t>
            </a:r>
          </a:p>
          <a:p>
            <a:pPr algn="l"/>
            <a:endParaRPr lang="es-EC" sz="4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C" sz="4000" dirty="0" smtClean="0">
                <a:solidFill>
                  <a:schemeClr val="accent1">
                    <a:lumMod val="75000"/>
                  </a:schemeClr>
                </a:solidFill>
              </a:rPr>
              <a:t>Ambiente</a:t>
            </a:r>
            <a:endParaRPr lang="es-EC" dirty="0" smtClean="0"/>
          </a:p>
          <a:p>
            <a:pPr algn="l"/>
            <a:endParaRPr lang="es-EC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1667" r="7014" b="10708"/>
          <a:stretch/>
        </p:blipFill>
        <p:spPr bwMode="auto">
          <a:xfrm>
            <a:off x="2035969" y="2111313"/>
            <a:ext cx="3360071" cy="383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Pato Melo\Documents\GOBERNABILIDAD DOC\Fotos Quito\metro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54" y="2045766"/>
            <a:ext cx="2367749" cy="225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55" y="4379627"/>
            <a:ext cx="2386079" cy="211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36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949891" y="6433943"/>
            <a:ext cx="6893465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434" y="6196990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11515" y="910985"/>
            <a:ext cx="8064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QUITO ES EL CENTRO POLÍTICO DEL PAÍS, CUNA DE LA NACIONALIDAD Y LA CIUDAD CON MAYOR VALOR PATRIMONIAL DE SIGNIFICACIÓN MUNDIAL</a:t>
            </a:r>
            <a:endParaRPr lang="es-EC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1 Subtítulo"/>
          <p:cNvSpPr>
            <a:spLocks noGrp="1"/>
          </p:cNvSpPr>
          <p:nvPr>
            <p:ph type="subTitle" idx="1"/>
          </p:nvPr>
        </p:nvSpPr>
        <p:spPr>
          <a:xfrm>
            <a:off x="179512" y="2416942"/>
            <a:ext cx="2587918" cy="3728003"/>
          </a:xfrm>
        </p:spPr>
        <p:txBody>
          <a:bodyPr>
            <a:normAutofit/>
          </a:bodyPr>
          <a:lstStyle/>
          <a:p>
            <a:pPr algn="l"/>
            <a:r>
              <a:rPr lang="es-EC" sz="3200" dirty="0" smtClean="0">
                <a:solidFill>
                  <a:schemeClr val="accent1">
                    <a:lumMod val="75000"/>
                  </a:schemeClr>
                </a:solidFill>
              </a:rPr>
              <a:t>Población</a:t>
            </a:r>
          </a:p>
          <a:p>
            <a:pPr algn="l"/>
            <a:endParaRPr lang="es-EC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C" sz="3200" dirty="0" smtClean="0">
                <a:solidFill>
                  <a:schemeClr val="accent1">
                    <a:lumMod val="75000"/>
                  </a:schemeClr>
                </a:solidFill>
              </a:rPr>
              <a:t>Gobierno</a:t>
            </a:r>
          </a:p>
          <a:p>
            <a:pPr algn="l"/>
            <a:endParaRPr lang="es-EC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EC" sz="3200" dirty="0" smtClean="0">
                <a:solidFill>
                  <a:schemeClr val="accent1">
                    <a:lumMod val="75000"/>
                  </a:schemeClr>
                </a:solidFill>
              </a:rPr>
              <a:t>Cultura</a:t>
            </a:r>
          </a:p>
          <a:p>
            <a:pPr algn="l"/>
            <a:endParaRPr lang="es-EC" sz="3200" dirty="0"/>
          </a:p>
          <a:p>
            <a:pPr algn="l"/>
            <a:endParaRPr lang="es-EC" dirty="0" smtClean="0"/>
          </a:p>
          <a:p>
            <a:pPr algn="l"/>
            <a:endParaRPr lang="es-EC" dirty="0" smtClean="0"/>
          </a:p>
          <a:p>
            <a:pPr algn="l"/>
            <a:endParaRPr lang="es-EC" dirty="0" smtClean="0"/>
          </a:p>
          <a:p>
            <a:pPr algn="l"/>
            <a:endParaRPr lang="es-EC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3"/>
          <a:stretch/>
        </p:blipFill>
        <p:spPr bwMode="auto">
          <a:xfrm>
            <a:off x="4511135" y="2299744"/>
            <a:ext cx="2257360" cy="389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r="11966"/>
          <a:stretch/>
        </p:blipFill>
        <p:spPr bwMode="auto">
          <a:xfrm>
            <a:off x="6251184" y="2299744"/>
            <a:ext cx="277534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835" y="2283113"/>
            <a:ext cx="27241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3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6392" y="1064519"/>
            <a:ext cx="7236296" cy="1142629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r>
              <a:rPr lang="es-EC" sz="11200" b="1" dirty="0" smtClean="0">
                <a:solidFill>
                  <a:srgbClr val="FF0000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El gobierno es una forma de organización compleja su misión fundamental es lograr el bien común y el bienestar de la población</a:t>
            </a:r>
            <a:r>
              <a:rPr lang="es-EC" sz="96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.</a:t>
            </a:r>
            <a:endParaRPr lang="es-EC" sz="9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onsolas" panose="020B0609020204030204" pitchFamily="49" charset="0"/>
            </a:endParaRPr>
          </a:p>
          <a:p>
            <a:endParaRPr lang="es-EC" sz="9600" b="1" dirty="0">
              <a:solidFill>
                <a:srgbClr val="FF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r"/>
            <a:r>
              <a:rPr lang="es-EC" sz="3000" i="1" dirty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pPr algn="r"/>
            <a:endParaRPr lang="es-EC" sz="3000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es-EC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8380A439-F3E8-46A4-9381-E6F5A7E8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221245" y="6376247"/>
            <a:ext cx="7258262" cy="321169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32" y="6135444"/>
            <a:ext cx="1178719" cy="63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27585" y="2668271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Parlamento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97892" y="321377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Constitución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05315" y="384282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Instituciones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12738" y="444125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Población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30166" y="507030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Ámbito territorial</a:t>
            </a:r>
            <a:endParaRPr lang="es-EC" sz="2400" dirty="0">
              <a:solidFill>
                <a:srgbClr val="0070C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9" y="214313"/>
            <a:ext cx="1201340" cy="58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07" y="476265"/>
            <a:ext cx="6250781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95" y="2426208"/>
            <a:ext cx="4238493" cy="368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95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0547" y="1135957"/>
            <a:ext cx="8238273" cy="1428947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r>
              <a:rPr lang="es-EC" sz="11200" b="1" dirty="0" smtClean="0">
                <a:solidFill>
                  <a:srgbClr val="FF0000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Las políticas públicas se concretan en proyectos a favor de la población, buscando la eficiencia, la eficacia y la calidad de los servicios. Tienen que cumplir las siguientes condiciones:</a:t>
            </a:r>
            <a:endParaRPr lang="es-EC" sz="11200" b="1" dirty="0">
              <a:solidFill>
                <a:srgbClr val="FF0000"/>
              </a:solidFill>
              <a:latin typeface="Calibri" panose="020F0502020204030204" pitchFamily="34" charset="0"/>
              <a:cs typeface="Consolas" panose="020B0609020204030204" pitchFamily="49" charset="0"/>
            </a:endParaRPr>
          </a:p>
          <a:p>
            <a:endParaRPr lang="es-EC" sz="11200" b="1" dirty="0">
              <a:solidFill>
                <a:srgbClr val="FF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r"/>
            <a:r>
              <a:rPr lang="es-EC" sz="3000" i="1" dirty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pPr algn="r"/>
            <a:endParaRPr lang="es-EC" sz="3000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es-EC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8380A439-F3E8-46A4-9381-E6F5A7E8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360547" y="6475060"/>
            <a:ext cx="7569402" cy="33493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554" y="6208128"/>
            <a:ext cx="1210865" cy="64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40127" y="2834467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Cobertura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81475" y="4736795"/>
            <a:ext cx="3347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Involucramiento de la población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81475" y="4156806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Transparencia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60565" y="350329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Inter-</a:t>
            </a:r>
            <a:r>
              <a:rPr lang="es-EC" sz="2400" dirty="0" err="1" smtClean="0">
                <a:solidFill>
                  <a:srgbClr val="0070C0"/>
                </a:solidFill>
              </a:rPr>
              <a:t>sectorialidad</a:t>
            </a:r>
            <a:endParaRPr lang="es-EC" sz="2400" dirty="0">
              <a:solidFill>
                <a:srgbClr val="0070C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4" y="357188"/>
            <a:ext cx="1201340" cy="58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07" y="587403"/>
            <a:ext cx="6250781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09" y="2834040"/>
            <a:ext cx="3541277" cy="341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4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50086" y="946866"/>
            <a:ext cx="7808114" cy="1330006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r>
              <a:rPr lang="es-EC" sz="12800" b="1" dirty="0" smtClean="0">
                <a:solidFill>
                  <a:srgbClr val="FF0000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Tenemos una crisis de gobernabilidad, la sociedad  demanda cambios en la forma de gobernar, expresiones de esta crisis son:</a:t>
            </a:r>
            <a:endParaRPr lang="es-EC" sz="12800" b="1" dirty="0">
              <a:solidFill>
                <a:srgbClr val="FF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r"/>
            <a:r>
              <a:rPr lang="es-EC" sz="3000" i="1" dirty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pPr algn="r"/>
            <a:endParaRPr lang="es-EC" sz="3000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es-EC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8380A439-F3E8-46A4-9381-E6F5A7E8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V="1">
            <a:off x="692060" y="6227223"/>
            <a:ext cx="7080341" cy="313296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6121862"/>
            <a:ext cx="1371599" cy="73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4395" y="3251885"/>
            <a:ext cx="3406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Descrédito de los líderes políticos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59649" y="5891029"/>
            <a:ext cx="334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Corrupción generalizada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92060" y="2420888"/>
            <a:ext cx="3725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Apatía de la población por la política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92060" y="4065920"/>
            <a:ext cx="3163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solidFill>
                  <a:srgbClr val="0070C0"/>
                </a:solidFill>
              </a:rPr>
              <a:t>S</a:t>
            </a:r>
            <a:r>
              <a:rPr lang="es-EC" sz="2400" dirty="0" smtClean="0">
                <a:solidFill>
                  <a:srgbClr val="0070C0"/>
                </a:solidFill>
              </a:rPr>
              <a:t>istema de partidos </a:t>
            </a:r>
            <a:r>
              <a:rPr lang="es-EC" sz="2400" dirty="0">
                <a:solidFill>
                  <a:srgbClr val="0070C0"/>
                </a:solidFill>
              </a:rPr>
              <a:t>c</a:t>
            </a:r>
            <a:r>
              <a:rPr lang="es-EC" sz="2400" dirty="0" smtClean="0">
                <a:solidFill>
                  <a:srgbClr val="0070C0"/>
                </a:solidFill>
              </a:rPr>
              <a:t>aduco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91390" y="4974267"/>
            <a:ext cx="3838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Prácticas populistas  y clientelares  </a:t>
            </a:r>
            <a:endParaRPr lang="es-EC" sz="2400" dirty="0">
              <a:solidFill>
                <a:srgbClr val="0070C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" y="177457"/>
            <a:ext cx="1201340" cy="58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07" y="587403"/>
            <a:ext cx="6250781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74" y="3020642"/>
            <a:ext cx="3325900" cy="278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6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523251" y="6384062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90" y="404415"/>
            <a:ext cx="1106564" cy="4077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249172" y="589125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532" y="5973726"/>
            <a:ext cx="1363282" cy="71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1506" y="1021162"/>
            <a:ext cx="2123714" cy="21599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22" y="3489582"/>
            <a:ext cx="2123599" cy="237488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62163" y="814211"/>
            <a:ext cx="387858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800" b="1" dirty="0">
                <a:solidFill>
                  <a:srgbClr val="FF0000"/>
                </a:solidFill>
              </a:rPr>
              <a:t/>
            </a:r>
            <a:br>
              <a:rPr lang="es-EC" sz="1800" b="1" dirty="0">
                <a:solidFill>
                  <a:srgbClr val="FF0000"/>
                </a:solidFill>
              </a:rPr>
            </a:br>
            <a:r>
              <a:rPr lang="es-EC" sz="1200" b="1" dirty="0">
                <a:solidFill>
                  <a:srgbClr val="FF0000"/>
                </a:solidFill>
              </a:rPr>
              <a:t>#</a:t>
            </a:r>
            <a:r>
              <a:rPr lang="es-EC" sz="1200" b="1" dirty="0" err="1">
                <a:solidFill>
                  <a:srgbClr val="FF0000"/>
                </a:solidFill>
              </a:rPr>
              <a:t>QuitoCiudadResiliente</a:t>
            </a:r>
            <a:r>
              <a:rPr lang="es-EC" sz="1050" b="1" dirty="0">
                <a:solidFill>
                  <a:srgbClr val="FF0000"/>
                </a:solidFill>
              </a:rPr>
              <a:t/>
            </a:r>
            <a:br>
              <a:rPr lang="es-EC" sz="1050" b="1" dirty="0">
                <a:solidFill>
                  <a:srgbClr val="FF0000"/>
                </a:solidFill>
              </a:rPr>
            </a:br>
            <a:endParaRPr lang="es-EC" sz="105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397" y="3346771"/>
            <a:ext cx="3900254" cy="73615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5025" t="17368" r="13887" b="7894"/>
          <a:stretch>
            <a:fillRect/>
          </a:stretch>
        </p:blipFill>
        <p:spPr>
          <a:xfrm>
            <a:off x="4421684" y="1182258"/>
            <a:ext cx="1997704" cy="23812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/>
          <a:srcRect l="12237" t="13096" r="6353" b="4513"/>
          <a:stretch>
            <a:fillRect/>
          </a:stretch>
        </p:blipFill>
        <p:spPr>
          <a:xfrm>
            <a:off x="3045257" y="2827431"/>
            <a:ext cx="1308539" cy="132430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390956" y="3689456"/>
            <a:ext cx="42008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Calibri" charset="0"/>
                <a:sym typeface="+mn-ea"/>
              </a:rPr>
              <a:t>hashtag: 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#</a:t>
            </a:r>
            <a:r>
              <a:rPr lang="es-EC" sz="2000" b="1" dirty="0" err="1">
                <a:solidFill>
                  <a:schemeClr val="accent1">
                    <a:lumMod val="50000"/>
                  </a:schemeClr>
                </a:solidFill>
                <a:sym typeface="+mn-ea"/>
              </a:rPr>
              <a:t>QuitoCiudadResiliente</a:t>
            </a:r>
            <a:r>
              <a:rPr lang="es-EC" sz="2000" dirty="0">
                <a:latin typeface="Calibri" charset="0"/>
                <a:sym typeface="+mn-ea"/>
              </a:rPr>
              <a:t>, mediante fotografías (personas reales o tipo postal) agregando conceptos simples y claros de que es la resiliencia tales como: </a:t>
            </a:r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“Salir airoso de la adversidad”</a:t>
            </a:r>
            <a:r>
              <a:rPr lang="es-EC" sz="2000" dirty="0">
                <a:latin typeface="Calibri" charset="0"/>
                <a:sym typeface="+mn-ea"/>
              </a:rPr>
              <a:t>,</a:t>
            </a:r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 </a:t>
            </a:r>
            <a:r>
              <a:rPr lang="es-EC" sz="2000" dirty="0">
                <a:latin typeface="Calibri" charset="0"/>
                <a:sym typeface="+mn-ea"/>
              </a:rPr>
              <a:t>aquí manda la creatividad</a:t>
            </a:r>
            <a:r>
              <a:rPr lang="es-EC" sz="2000" dirty="0" smtClean="0">
                <a:latin typeface="Calibri" charset="0"/>
                <a:sym typeface="+mn-ea"/>
              </a:rPr>
              <a:t>.</a:t>
            </a:r>
            <a:endParaRPr lang="es-ES" altLang="en-US" sz="2000" dirty="0">
              <a:latin typeface="Calibri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96" y="1182258"/>
            <a:ext cx="1386139" cy="238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7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74455" y="1124744"/>
            <a:ext cx="7164287" cy="1142629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s-EC" sz="3000" b="1" dirty="0" smtClean="0">
                <a:solidFill>
                  <a:srgbClr val="FF0000"/>
                </a:solidFill>
              </a:rPr>
              <a:t>5 factores miden la satisfacción  o no de la ciudadanía con respecto a la gobernabilidad en una sociedad </a:t>
            </a:r>
            <a:endParaRPr lang="es-EC" sz="3000" b="1" dirty="0">
              <a:solidFill>
                <a:srgbClr val="FF0000"/>
              </a:solidFill>
            </a:endParaRPr>
          </a:p>
          <a:p>
            <a:pPr algn="r"/>
            <a:endParaRPr lang="es-EC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8380A439-F3E8-46A4-9381-E6F5A7E8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251388" y="6595256"/>
            <a:ext cx="7569402" cy="33493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790" y="6220025"/>
            <a:ext cx="1323210" cy="71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06536" y="3949605"/>
            <a:ext cx="4037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Efectivo control de la corrupción 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06536" y="2541783"/>
            <a:ext cx="372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Estabilidad política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5669" y="3198857"/>
            <a:ext cx="372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Efectividad gubernamental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95680" y="4926359"/>
            <a:ext cx="3923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Confianza en las instituciones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61732" y="5630192"/>
            <a:ext cx="3791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Estado de derecho</a:t>
            </a:r>
            <a:endParaRPr lang="es-EC" sz="2400" dirty="0">
              <a:solidFill>
                <a:srgbClr val="0070C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4" y="357188"/>
            <a:ext cx="1201340" cy="58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7916"/>
            <a:ext cx="62484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Pato Melo\Pictures\2016-08-09\IMG-20160522-WA000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77"/>
          <a:stretch/>
        </p:blipFill>
        <p:spPr bwMode="auto">
          <a:xfrm>
            <a:off x="5004048" y="2705483"/>
            <a:ext cx="3954446" cy="33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1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60564" y="1121190"/>
            <a:ext cx="7812359" cy="1214637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just"/>
            <a:r>
              <a:rPr lang="es-EC" sz="11200" b="1" dirty="0" smtClean="0">
                <a:solidFill>
                  <a:srgbClr val="FF0000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La Sociedad civil es el actor clave para mejorar el sistema democrático y promover cambios en la gobernabilidad. Sus características son:</a:t>
            </a:r>
            <a:endParaRPr lang="es-EC" sz="3600" i="1" dirty="0">
              <a:solidFill>
                <a:srgbClr val="FF0000"/>
              </a:solidFill>
            </a:endParaRPr>
          </a:p>
          <a:p>
            <a:pPr algn="r"/>
            <a:endParaRPr lang="es-EC" sz="3000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es-EC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8380A439-F3E8-46A4-9381-E6F5A7E8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360547" y="6460773"/>
            <a:ext cx="7569402" cy="33493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256" y="2647000"/>
            <a:ext cx="4290216" cy="3580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949" y="6173879"/>
            <a:ext cx="1189434" cy="63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43201" y="3710302"/>
            <a:ext cx="340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Apoyo en  redes sociales 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11223" y="2658000"/>
            <a:ext cx="372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Trabajo en red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11223" y="3167902"/>
            <a:ext cx="316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Contraloría social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18110" y="4225677"/>
            <a:ext cx="316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Formación ciudadana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93133" y="4812186"/>
            <a:ext cx="3791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Fortalecimiento de la Gobernanza</a:t>
            </a:r>
            <a:endParaRPr lang="es-EC" sz="2400" dirty="0">
              <a:solidFill>
                <a:srgbClr val="0070C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4" y="357188"/>
            <a:ext cx="1201340" cy="58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07" y="587403"/>
            <a:ext cx="6250781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7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02178"/>
            <a:ext cx="7552838" cy="4248472"/>
          </a:xfrm>
          <a:prstGeom prst="rect">
            <a:avLst/>
          </a:prstGeom>
        </p:spPr>
      </p:pic>
      <p:sp>
        <p:nvSpPr>
          <p:cNvPr id="5" name="Rectángulo 3"/>
          <p:cNvSpPr/>
          <p:nvPr/>
        </p:nvSpPr>
        <p:spPr>
          <a:xfrm>
            <a:off x="3491880" y="5285819"/>
            <a:ext cx="2520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chemeClr val="tx2"/>
                </a:solidFill>
                <a:latin typeface="Calibri" panose="020F0502020204030204" pitchFamily="34" charset="0"/>
                <a:sym typeface="Calibri"/>
              </a:rPr>
              <a:t>VIDEO</a:t>
            </a:r>
            <a:endParaRPr lang="es-EC" sz="32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80A439-F3E8-46A4-9381-E6F5A7E8B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539552" y="6327567"/>
            <a:ext cx="6971095" cy="31641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66" y="5925092"/>
            <a:ext cx="1339454" cy="71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0084"/>
            <a:ext cx="1106091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21547"/>
            <a:ext cx="6250781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969922" y="584867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dirty="0" smtClean="0">
                <a:hlinkClick r:id="rId7"/>
              </a:rPr>
              <a:t>https</a:t>
            </a:r>
            <a:r>
              <a:rPr lang="es-US" dirty="0">
                <a:hlinkClick r:id="rId7"/>
              </a:rPr>
              <a:t>://</a:t>
            </a:r>
            <a:r>
              <a:rPr lang="es-US" dirty="0" smtClean="0">
                <a:hlinkClick r:id="rId7"/>
              </a:rPr>
              <a:t>www.youtube.com/watch?v=Hvmfp-bZlBg</a:t>
            </a:r>
            <a:r>
              <a:rPr lang="es-US" dirty="0" smtClean="0"/>
              <a:t>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35282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60804" y="1193106"/>
            <a:ext cx="7755612" cy="1309877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C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La Gobernanza es un nuevo modo de gestión basado en la participación activa de la sociedad civil:</a:t>
            </a:r>
            <a:endParaRPr lang="es-EC" sz="900" i="1" dirty="0">
              <a:solidFill>
                <a:srgbClr val="FF0000"/>
              </a:solidFill>
            </a:endParaRPr>
          </a:p>
          <a:p>
            <a:pPr algn="r"/>
            <a:endParaRPr lang="es-EC" sz="900" i="1" dirty="0">
              <a:solidFill>
                <a:srgbClr val="FF0000"/>
              </a:solidFill>
            </a:endParaRPr>
          </a:p>
          <a:p>
            <a:pPr algn="r"/>
            <a:endParaRPr lang="es-EC" sz="9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8380A439-F3E8-46A4-9381-E6F5A7E8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467703" y="6523064"/>
            <a:ext cx="7569402" cy="33493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35" y="6227224"/>
            <a:ext cx="1210865" cy="64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47591" y="4201058"/>
            <a:ext cx="374588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Denuncia  de la  corrupción y la impunidad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60804" y="2693644"/>
            <a:ext cx="372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El significado del  poder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60804" y="3319466"/>
            <a:ext cx="3163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Ejercicio político de la sociedad civil</a:t>
            </a:r>
            <a:endParaRPr lang="es-EC" sz="2400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60804" y="5183518"/>
            <a:ext cx="3791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rgbClr val="0070C0"/>
                </a:solidFill>
              </a:rPr>
              <a:t>Auditoria de la gestión gubernamental</a:t>
            </a:r>
            <a:endParaRPr lang="es-EC" sz="2400" dirty="0">
              <a:solidFill>
                <a:srgbClr val="0070C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4" y="357188"/>
            <a:ext cx="1201340" cy="58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07" y="565907"/>
            <a:ext cx="6600537" cy="40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90" y="2744898"/>
            <a:ext cx="3623754" cy="324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4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051131" y="883619"/>
            <a:ext cx="5638306" cy="871377"/>
          </a:xfrm>
        </p:spPr>
        <p:txBody>
          <a:bodyPr>
            <a:noAutofit/>
          </a:bodyPr>
          <a:lstStyle/>
          <a:p>
            <a:r>
              <a:rPr lang="es-EC" sz="3600" b="1" dirty="0">
                <a:solidFill>
                  <a:srgbClr val="FF0000"/>
                </a:solidFill>
              </a:rPr>
              <a:t>Tres conceptos inseparables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755576" y="2204865"/>
            <a:ext cx="3168352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2400" b="1" dirty="0">
                <a:solidFill>
                  <a:schemeClr val="accent1">
                    <a:lumMod val="75000"/>
                  </a:schemeClr>
                </a:solidFill>
              </a:rPr>
              <a:t>GOBIERNO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048944" y="2165958"/>
            <a:ext cx="3411488" cy="830997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800" b="1" dirty="0">
                <a:solidFill>
                  <a:schemeClr val="accent1">
                    <a:lumMod val="75000"/>
                  </a:schemeClr>
                </a:solidFill>
              </a:rPr>
              <a:t>Instituciones políticas</a:t>
            </a:r>
          </a:p>
          <a:p>
            <a:pPr algn="ctr"/>
            <a:endParaRPr lang="es-EC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55576" y="3717032"/>
            <a:ext cx="3168353" cy="8640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chemeClr val="tx1"/>
                </a:solidFill>
              </a:rPr>
              <a:t>GOBERNABILIDAD</a:t>
            </a:r>
          </a:p>
        </p:txBody>
      </p:sp>
      <p:sp>
        <p:nvSpPr>
          <p:cNvPr id="3" name="2 Flecha derecha"/>
          <p:cNvSpPr/>
          <p:nvPr/>
        </p:nvSpPr>
        <p:spPr>
          <a:xfrm>
            <a:off x="4283969" y="2348880"/>
            <a:ext cx="576063" cy="605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derecha"/>
          <p:cNvSpPr/>
          <p:nvPr/>
        </p:nvSpPr>
        <p:spPr>
          <a:xfrm>
            <a:off x="4283969" y="3846094"/>
            <a:ext cx="576063" cy="605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"/>
          <p:cNvSpPr/>
          <p:nvPr/>
        </p:nvSpPr>
        <p:spPr>
          <a:xfrm>
            <a:off x="5048944" y="3565465"/>
            <a:ext cx="3411488" cy="1077218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200" b="1" dirty="0">
                <a:solidFill>
                  <a:schemeClr val="tx1"/>
                </a:solidFill>
              </a:rPr>
              <a:t>Capacidad de los Gobiernos para ejecutar sus políticas</a:t>
            </a:r>
          </a:p>
          <a:p>
            <a:pPr algn="ctr"/>
            <a:endParaRPr lang="es-EC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14 Flecha derecha"/>
          <p:cNvSpPr/>
          <p:nvPr/>
        </p:nvSpPr>
        <p:spPr>
          <a:xfrm>
            <a:off x="4223008" y="5383176"/>
            <a:ext cx="576063" cy="582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Rectángulo"/>
          <p:cNvSpPr/>
          <p:nvPr/>
        </p:nvSpPr>
        <p:spPr>
          <a:xfrm>
            <a:off x="5081344" y="5195934"/>
            <a:ext cx="3379088" cy="83099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400" b="1" dirty="0">
                <a:solidFill>
                  <a:schemeClr val="tx1"/>
                </a:solidFill>
              </a:rPr>
              <a:t>Se centra en el proceso de toma de decisiones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755576" y="5173722"/>
            <a:ext cx="3346688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2400" b="1" dirty="0">
                <a:solidFill>
                  <a:schemeClr val="tx1"/>
                </a:solidFill>
              </a:rPr>
              <a:t>GOBERNANZA</a:t>
            </a:r>
          </a:p>
        </p:txBody>
      </p:sp>
      <p:pic>
        <p:nvPicPr>
          <p:cNvPr id="1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20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008560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30592"/>
            <a:ext cx="6893465" cy="4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12776"/>
            <a:ext cx="7271867" cy="3744416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827584" y="6237312"/>
            <a:ext cx="6893465" cy="305027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02" y="342716"/>
            <a:ext cx="1106564" cy="407768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678245" y="496585"/>
            <a:ext cx="6249838" cy="289228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254" y="5980426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 3"/>
          <p:cNvSpPr/>
          <p:nvPr/>
        </p:nvSpPr>
        <p:spPr>
          <a:xfrm>
            <a:off x="3491880" y="5285819"/>
            <a:ext cx="2520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chemeClr val="tx2"/>
                </a:solidFill>
                <a:latin typeface="Calibri" panose="020F0502020204030204" pitchFamily="34" charset="0"/>
                <a:sym typeface="Calibri"/>
              </a:rPr>
              <a:t>VIDEO</a:t>
            </a:r>
            <a:endParaRPr lang="es-EC" sz="32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525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4" y="6289233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2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5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8" y="1144971"/>
            <a:ext cx="3255169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10" y="1307585"/>
            <a:ext cx="2087761" cy="4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ángulo 3"/>
          <p:cNvSpPr/>
          <p:nvPr/>
        </p:nvSpPr>
        <p:spPr>
          <a:xfrm>
            <a:off x="3679738" y="1034591"/>
            <a:ext cx="2520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Collage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331640" y="5684143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dirty="0">
                <a:hlinkClick r:id="rId7"/>
              </a:rPr>
              <a:t>http://</a:t>
            </a:r>
            <a:r>
              <a:rPr lang="es-US" dirty="0" smtClean="0">
                <a:hlinkClick r:id="rId7"/>
              </a:rPr>
              <a:t>linoit.com/users/angelorc93/canvases/Gobernabilidad</a:t>
            </a:r>
            <a:r>
              <a:rPr lang="es-US" dirty="0" smtClean="0"/>
              <a:t>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1563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827584" y="6328573"/>
            <a:ext cx="6893465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497981"/>
            <a:ext cx="6249838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960" y="6067619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1259632" y="1754502"/>
            <a:ext cx="3024336" cy="3703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C" sz="3600" dirty="0" smtClean="0">
                <a:solidFill>
                  <a:srgbClr val="0070C0"/>
                </a:solidFill>
              </a:rPr>
              <a:t>“Es un </a:t>
            </a:r>
            <a:r>
              <a:rPr lang="es-EC" sz="3600" dirty="0">
                <a:solidFill>
                  <a:srgbClr val="0070C0"/>
                </a:solidFill>
              </a:rPr>
              <a:t>estado de equilibrio en el ejercicio del poder político derivado de la solución de demandas sociales y la capacidad de los gobiernos de </a:t>
            </a:r>
            <a:r>
              <a:rPr lang="es-EC" sz="3600" dirty="0" smtClean="0">
                <a:solidFill>
                  <a:srgbClr val="0070C0"/>
                </a:solidFill>
              </a:rPr>
              <a:t>atenderlas de </a:t>
            </a:r>
            <a:r>
              <a:rPr lang="es-EC" sz="3600" dirty="0">
                <a:solidFill>
                  <a:srgbClr val="0070C0"/>
                </a:solidFill>
              </a:rPr>
              <a:t>forma eficaz, estable y legítima</a:t>
            </a:r>
            <a:r>
              <a:rPr lang="es-EC" sz="3600" dirty="0" smtClean="0">
                <a:solidFill>
                  <a:srgbClr val="0070C0"/>
                </a:solidFill>
              </a:rPr>
              <a:t>.”</a:t>
            </a:r>
            <a:endParaRPr lang="es-EC" sz="3600" dirty="0">
              <a:solidFill>
                <a:srgbClr val="0070C0"/>
              </a:solidFill>
            </a:endParaRPr>
          </a:p>
          <a:p>
            <a:pPr algn="l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15064" y="781408"/>
            <a:ext cx="6045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 smtClean="0">
                <a:solidFill>
                  <a:srgbClr val="FF0000"/>
                </a:solidFill>
              </a:rPr>
              <a:t>Significado de  Gobernabilidad</a:t>
            </a:r>
            <a:endParaRPr lang="es-EC" sz="3600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022" y="5899601"/>
            <a:ext cx="8185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50" dirty="0" smtClean="0">
                <a:solidFill>
                  <a:srgbClr val="FF0000"/>
                </a:solidFill>
              </a:rPr>
              <a:t>Fuente: </a:t>
            </a:r>
            <a:r>
              <a:rPr lang="es-EC" sz="1050" dirty="0" smtClean="0">
                <a:solidFill>
                  <a:schemeClr val="tx2"/>
                </a:solidFill>
              </a:rPr>
              <a:t>https</a:t>
            </a:r>
            <a:r>
              <a:rPr lang="es-EC" sz="1050" dirty="0">
                <a:solidFill>
                  <a:schemeClr val="tx2"/>
                </a:solidFill>
              </a:rPr>
              <a:t>://</a:t>
            </a:r>
            <a:r>
              <a:rPr lang="es-EC" sz="1050" dirty="0" smtClean="0">
                <a:solidFill>
                  <a:schemeClr val="tx2"/>
                </a:solidFill>
              </a:rPr>
              <a:t>www.google.com/search?rlz=1C1NHXL_esEC703EC703&amp;sxsrf=ALeKk01pHWEx</a:t>
            </a:r>
            <a:endParaRPr lang="es-EC" sz="1050" dirty="0">
              <a:solidFill>
                <a:schemeClr val="tx2"/>
              </a:solidFill>
            </a:endParaRPr>
          </a:p>
        </p:txBody>
      </p:sp>
      <p:pic>
        <p:nvPicPr>
          <p:cNvPr id="8194" name="Picture 2" descr="C:\Users\Pato Melo\Pictures\sept-2020\IMG-20200819-WA00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r="6980"/>
          <a:stretch/>
        </p:blipFill>
        <p:spPr bwMode="auto">
          <a:xfrm>
            <a:off x="4447059" y="1756406"/>
            <a:ext cx="3736115" cy="370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72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471455"/>
            <a:ext cx="7091809" cy="680800"/>
          </a:xfrm>
        </p:spPr>
        <p:txBody>
          <a:bodyPr>
            <a:normAutofit fontScale="90000"/>
          </a:bodyPr>
          <a:lstStyle/>
          <a:p>
            <a:r>
              <a:rPr lang="es-EC" sz="2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EC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</a:rPr>
              <a:t>			</a:t>
            </a:r>
            <a:br>
              <a:rPr lang="es-EC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EC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EC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C" b="1" dirty="0" smtClean="0"/>
              <a:t> </a:t>
            </a:r>
            <a:r>
              <a:rPr lang="es-EC" b="1" dirty="0" smtClean="0">
                <a:solidFill>
                  <a:srgbClr val="FF0000"/>
                </a:solidFill>
              </a:rPr>
              <a:t>Significado de Gobernanza</a:t>
            </a:r>
            <a:r>
              <a:rPr lang="es-EC" b="1" dirty="0">
                <a:solidFill>
                  <a:srgbClr val="FF0000"/>
                </a:solidFill>
              </a:rPr>
              <a:t/>
            </a:r>
            <a:br>
              <a:rPr lang="es-EC" b="1" dirty="0">
                <a:solidFill>
                  <a:srgbClr val="FF0000"/>
                </a:solidFill>
              </a:rPr>
            </a:br>
            <a:r>
              <a:rPr lang="es-EC" sz="2800" b="1" dirty="0">
                <a:solidFill>
                  <a:srgbClr val="FF0000"/>
                </a:solidFill>
              </a:rPr>
              <a:t/>
            </a:r>
            <a:br>
              <a:rPr lang="es-EC" sz="2800" b="1" dirty="0">
                <a:solidFill>
                  <a:srgbClr val="FF0000"/>
                </a:solidFill>
              </a:rPr>
            </a:br>
            <a:r>
              <a:rPr lang="es-EC" sz="2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EC" sz="2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s-EC" sz="2700" b="1" dirty="0">
              <a:solidFill>
                <a:srgbClr val="210DB7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28113" y="1616618"/>
            <a:ext cx="3389720" cy="4291684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s-EC" sz="2400" dirty="0" smtClean="0">
                <a:solidFill>
                  <a:srgbClr val="0070C0"/>
                </a:solidFill>
              </a:rPr>
              <a:t>“Proceso mediante </a:t>
            </a:r>
            <a:r>
              <a:rPr lang="es-EC" sz="2400" dirty="0">
                <a:solidFill>
                  <a:srgbClr val="0070C0"/>
                </a:solidFill>
              </a:rPr>
              <a:t>el cual </a:t>
            </a:r>
            <a:r>
              <a:rPr lang="es-EC" sz="2400" dirty="0" smtClean="0">
                <a:solidFill>
                  <a:srgbClr val="0070C0"/>
                </a:solidFill>
              </a:rPr>
              <a:t>la sociedad </a:t>
            </a:r>
            <a:r>
              <a:rPr lang="es-EC" sz="2400" dirty="0">
                <a:solidFill>
                  <a:srgbClr val="0070C0"/>
                </a:solidFill>
              </a:rPr>
              <a:t>y gobierno definen, por un </a:t>
            </a:r>
            <a:r>
              <a:rPr lang="es-EC" sz="2400" dirty="0" smtClean="0">
                <a:solidFill>
                  <a:srgbClr val="0070C0"/>
                </a:solidFill>
              </a:rPr>
              <a:t>lado, sus </a:t>
            </a:r>
            <a:r>
              <a:rPr lang="es-EC" sz="2400" dirty="0">
                <a:solidFill>
                  <a:srgbClr val="0070C0"/>
                </a:solidFill>
              </a:rPr>
              <a:t>valores fundantes, su proyecto, sus prioridades, su </a:t>
            </a:r>
            <a:r>
              <a:rPr lang="es-EC" sz="2400" dirty="0" smtClean="0">
                <a:solidFill>
                  <a:srgbClr val="0070C0"/>
                </a:solidFill>
              </a:rPr>
              <a:t>agenda, sus </a:t>
            </a:r>
            <a:r>
              <a:rPr lang="es-EC" sz="2400" dirty="0">
                <a:solidFill>
                  <a:srgbClr val="0070C0"/>
                </a:solidFill>
              </a:rPr>
              <a:t>futuros, su rumbo, que dan sentido de dirección </a:t>
            </a:r>
            <a:r>
              <a:rPr lang="es-EC" sz="2400" dirty="0" smtClean="0">
                <a:solidFill>
                  <a:srgbClr val="0070C0"/>
                </a:solidFill>
              </a:rPr>
              <a:t>a la </a:t>
            </a:r>
            <a:r>
              <a:rPr lang="es-EC" sz="2400" dirty="0">
                <a:solidFill>
                  <a:srgbClr val="0070C0"/>
                </a:solidFill>
              </a:rPr>
              <a:t>sociedad y significado y valor a la vida </a:t>
            </a:r>
            <a:r>
              <a:rPr lang="es-EC" sz="2400" dirty="0" smtClean="0">
                <a:solidFill>
                  <a:srgbClr val="0070C0"/>
                </a:solidFill>
              </a:rPr>
              <a:t>asociada”</a:t>
            </a:r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78" y="236944"/>
            <a:ext cx="1106564" cy="543690"/>
          </a:xfrm>
          <a:prstGeom prst="rect">
            <a:avLst/>
          </a:prstGeom>
        </p:spPr>
      </p:pic>
      <p:pic>
        <p:nvPicPr>
          <p:cNvPr id="10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799" y="6172976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073093" y="6565901"/>
            <a:ext cx="6893465" cy="40670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056" y="1707423"/>
            <a:ext cx="3833846" cy="409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28113" y="6140350"/>
            <a:ext cx="8224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>
                <a:solidFill>
                  <a:srgbClr val="FF0000"/>
                </a:solidFill>
              </a:rPr>
              <a:t>Fuente: Aguilar Villanueva Luis. Democracia gobernabilidad y gobernanza INE </a:t>
            </a:r>
            <a:r>
              <a:rPr lang="es-EC" sz="1400" b="1" dirty="0" smtClean="0">
                <a:solidFill>
                  <a:srgbClr val="FF0000"/>
                </a:solidFill>
              </a:rPr>
              <a:t>México 2016</a:t>
            </a:r>
            <a:endParaRPr lang="es-EC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755576" y="690801"/>
            <a:ext cx="9001045" cy="790996"/>
          </a:xfrm>
        </p:spPr>
        <p:txBody>
          <a:bodyPr>
            <a:noAutofit/>
          </a:bodyPr>
          <a:lstStyle/>
          <a:p>
            <a:r>
              <a:rPr lang="es-EC" sz="3600" b="1" dirty="0" smtClean="0">
                <a:solidFill>
                  <a:srgbClr val="FF0000"/>
                </a:solidFill>
              </a:rPr>
              <a:t>Diferencias entre Gobernabilidad y Gobernanza</a:t>
            </a:r>
            <a:endParaRPr lang="es-EC" sz="3600" b="1" dirty="0">
              <a:solidFill>
                <a:srgbClr val="FF0000"/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12533" y="1718336"/>
            <a:ext cx="4968551" cy="45070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200" dirty="0" smtClean="0">
                <a:solidFill>
                  <a:srgbClr val="0070C0"/>
                </a:solidFill>
              </a:rPr>
              <a:t>La Gobernabilidad: Recae en el ámbito del gobierno quien es el agente central de la conducción del estado</a:t>
            </a:r>
            <a:endParaRPr lang="es-EC" sz="2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s-EC" sz="2200" dirty="0" smtClean="0">
                <a:solidFill>
                  <a:srgbClr val="0070C0"/>
                </a:solidFill>
              </a:rPr>
              <a:t>El gobierno tiene la capacidad de atender las demandas de la sociedad.</a:t>
            </a:r>
          </a:p>
          <a:p>
            <a:pPr marL="0" indent="0">
              <a:buNone/>
            </a:pPr>
            <a:r>
              <a:rPr lang="es-EC" sz="2200" dirty="0" smtClean="0">
                <a:solidFill>
                  <a:srgbClr val="0070C0"/>
                </a:solidFill>
              </a:rPr>
              <a:t>Cuenta con dos elementos:  la capacidad de coerción y la legitimidad.</a:t>
            </a:r>
          </a:p>
          <a:p>
            <a:pPr marL="0" indent="0">
              <a:buNone/>
            </a:pPr>
            <a:r>
              <a:rPr lang="es-EC" sz="2200" dirty="0" smtClean="0">
                <a:solidFill>
                  <a:srgbClr val="0070C0"/>
                </a:solidFill>
              </a:rPr>
              <a:t>La Gobernanza: Recae en el ámbito de la sociedad.</a:t>
            </a:r>
          </a:p>
          <a:p>
            <a:pPr marL="0" indent="0">
              <a:buNone/>
            </a:pPr>
            <a:r>
              <a:rPr lang="es-EC" sz="2200" dirty="0" smtClean="0">
                <a:solidFill>
                  <a:srgbClr val="0070C0"/>
                </a:solidFill>
              </a:rPr>
              <a:t>Expresa la diversidad de actores de la sociedad.</a:t>
            </a:r>
          </a:p>
          <a:p>
            <a:pPr marL="0" indent="0">
              <a:buNone/>
            </a:pPr>
            <a:r>
              <a:rPr lang="es-EC" sz="2200" dirty="0" smtClean="0">
                <a:solidFill>
                  <a:srgbClr val="0070C0"/>
                </a:solidFill>
              </a:rPr>
              <a:t>Privilegia el consenso, la negociación y la participación ciudadana</a:t>
            </a:r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11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60" y="6225404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136157" y="6490232"/>
            <a:ext cx="6893465" cy="406703"/>
          </a:xfrm>
          <a:prstGeom prst="rect">
            <a:avLst/>
          </a:prstGeom>
        </p:spPr>
      </p:pic>
      <p:pic>
        <p:nvPicPr>
          <p:cNvPr id="9" name="Picture 4" descr="~AUT0033"/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42" y="2063658"/>
            <a:ext cx="368621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9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30592"/>
            <a:ext cx="6893465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008560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50" y="937246"/>
            <a:ext cx="7886700" cy="753442"/>
          </a:xfrm>
        </p:spPr>
        <p:txBody>
          <a:bodyPr>
            <a:noAutofit/>
          </a:bodyPr>
          <a:lstStyle/>
          <a:p>
            <a:pPr algn="ctr"/>
            <a:r>
              <a:rPr lang="es-EC" sz="5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MÓDULO: </a:t>
            </a:r>
            <a:r>
              <a:rPr lang="es-EC" sz="54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III</a:t>
            </a:r>
            <a:endParaRPr lang="es-ES" sz="54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2191909"/>
            <a:ext cx="8229600" cy="31813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800" dirty="0" smtClean="0">
                <a:solidFill>
                  <a:srgbClr val="002060"/>
                </a:solidFill>
              </a:rPr>
              <a:t>“</a:t>
            </a:r>
            <a:r>
              <a:rPr lang="es-EC" sz="4800" b="1" dirty="0" smtClean="0">
                <a:solidFill>
                  <a:srgbClr val="002060"/>
                </a:solidFill>
              </a:rPr>
              <a:t>GOBERNABILIDAD,  </a:t>
            </a:r>
            <a:r>
              <a:rPr lang="es-EC" sz="4800" b="1" dirty="0">
                <a:solidFill>
                  <a:srgbClr val="002060"/>
                </a:solidFill>
              </a:rPr>
              <a:t>DIÁLOGO Y CONSTRUCCIÓN DEMOCRÁTICA DE  CONSENSOS</a:t>
            </a:r>
            <a:r>
              <a:rPr lang="es-EC" sz="4800" b="1" dirty="0" smtClean="0">
                <a:solidFill>
                  <a:srgbClr val="002060"/>
                </a:solidFill>
              </a:rPr>
              <a:t>”</a:t>
            </a:r>
          </a:p>
          <a:p>
            <a:endParaRPr lang="es-EC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09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547664" y="945181"/>
            <a:ext cx="6114008" cy="871377"/>
          </a:xfrm>
        </p:spPr>
        <p:txBody>
          <a:bodyPr>
            <a:no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</a:rPr>
              <a:t>La Gobernanza en el gobierno local y el rol  de la comunidad</a:t>
            </a:r>
            <a:endParaRPr lang="es-EC" sz="3200" b="1" dirty="0">
              <a:solidFill>
                <a:srgbClr val="FF0000"/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876628" y="2125854"/>
            <a:ext cx="3609129" cy="3610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800" dirty="0" smtClean="0">
                <a:solidFill>
                  <a:schemeClr val="accent1">
                    <a:lumMod val="75000"/>
                  </a:schemeClr>
                </a:solidFill>
              </a:rPr>
              <a:t>El gobierno de la ciudad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chemeClr val="accent1">
                    <a:lumMod val="75000"/>
                  </a:schemeClr>
                </a:solidFill>
              </a:rPr>
              <a:t>La sociedad civil local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chemeClr val="accent1">
                    <a:lumMod val="75000"/>
                  </a:schemeClr>
                </a:solidFill>
              </a:rPr>
              <a:t>El sistema de participación ciudadana</a:t>
            </a:r>
          </a:p>
          <a:p>
            <a:pPr marL="0" indent="0">
              <a:buNone/>
            </a:pPr>
            <a:r>
              <a:rPr lang="es-EC" sz="2800" dirty="0" smtClean="0">
                <a:solidFill>
                  <a:schemeClr val="accent1">
                    <a:lumMod val="75000"/>
                  </a:schemeClr>
                </a:solidFill>
              </a:rPr>
              <a:t>La ciudad educadora</a:t>
            </a:r>
            <a:endParaRPr lang="es-EC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C" dirty="0" smtClean="0"/>
          </a:p>
          <a:p>
            <a:pPr marL="0" indent="0">
              <a:buNone/>
            </a:pPr>
            <a:endParaRPr lang="es-EC" sz="2800" dirty="0" smtClean="0"/>
          </a:p>
          <a:p>
            <a:endParaRPr lang="es-EC" dirty="0"/>
          </a:p>
          <a:p>
            <a:pPr marL="0" indent="0">
              <a:buNone/>
            </a:pPr>
            <a:endParaRPr lang="es-EC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146" y="2124026"/>
            <a:ext cx="3783756" cy="361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11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12" y="6265422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064402" y="6490232"/>
            <a:ext cx="6893465" cy="4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3"/>
          <p:cNvSpPr/>
          <p:nvPr/>
        </p:nvSpPr>
        <p:spPr>
          <a:xfrm>
            <a:off x="3131840" y="5632704"/>
            <a:ext cx="2520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chemeClr val="tx2"/>
                </a:solidFill>
                <a:latin typeface="Calibri" panose="020F0502020204030204" pitchFamily="34" charset="0"/>
                <a:sym typeface="Calibri"/>
              </a:rPr>
              <a:t>VIDEO</a:t>
            </a:r>
            <a:endParaRPr lang="es-EC" sz="32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80A439-F3E8-46A4-9381-E6F5A7E8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539552" y="6327567"/>
            <a:ext cx="6971095" cy="31641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66" y="5925092"/>
            <a:ext cx="1339454" cy="71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0084"/>
            <a:ext cx="1106091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21547"/>
            <a:ext cx="6250781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912548"/>
            <a:ext cx="6368989" cy="44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0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4" y="6289233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2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5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8" y="1144971"/>
            <a:ext cx="3255169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36198"/>
            <a:ext cx="2087761" cy="414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ángulo 3"/>
          <p:cNvSpPr/>
          <p:nvPr/>
        </p:nvSpPr>
        <p:spPr>
          <a:xfrm>
            <a:off x="3679738" y="1034591"/>
            <a:ext cx="2520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  <a:sym typeface="Calibri"/>
              </a:rPr>
              <a:t>Collage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588306" y="5667913"/>
            <a:ext cx="6274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dirty="0">
                <a:hlinkClick r:id="rId7"/>
              </a:rPr>
              <a:t>http://</a:t>
            </a:r>
            <a:r>
              <a:rPr lang="es-US" dirty="0" smtClean="0">
                <a:hlinkClick r:id="rId7"/>
              </a:rPr>
              <a:t>linoit.com/users/angelorc93/canvases/ECOADRY</a:t>
            </a:r>
            <a:r>
              <a:rPr lang="es-US" dirty="0" smtClean="0"/>
              <a:t>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36429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81949" y="539057"/>
            <a:ext cx="6482953" cy="1143000"/>
          </a:xfrm>
        </p:spPr>
        <p:txBody>
          <a:bodyPr>
            <a:normAutofit fontScale="90000"/>
          </a:bodyPr>
          <a:lstStyle/>
          <a:p>
            <a:r>
              <a:rPr lang="es-EC" sz="4000" b="1" dirty="0">
                <a:solidFill>
                  <a:srgbClr val="FF0000"/>
                </a:solidFill>
              </a:rPr>
              <a:t>Estructura del Gobierno Municipal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31266" r="17183" b="29075"/>
          <a:stretch/>
        </p:blipFill>
        <p:spPr bwMode="auto">
          <a:xfrm>
            <a:off x="827584" y="1835506"/>
            <a:ext cx="7834741" cy="405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04" y="6083078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115139" y="6389976"/>
            <a:ext cx="6893465" cy="4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915064" y="447929"/>
            <a:ext cx="5351060" cy="871377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solidFill>
                  <a:srgbClr val="FF0000"/>
                </a:solidFill>
              </a:rPr>
              <a:t>El Gobierno Abierto</a:t>
            </a:r>
            <a:endParaRPr lang="es-EC" sz="3200" b="1" dirty="0">
              <a:solidFill>
                <a:srgbClr val="FF0000"/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1142729" y="1448665"/>
            <a:ext cx="3789989" cy="3901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000" dirty="0" smtClean="0">
                <a:solidFill>
                  <a:srgbClr val="0070C0"/>
                </a:solidFill>
              </a:rPr>
              <a:t>“Es un nuevo modelo de relación entre gobernantes y autoridades donde existe una  </a:t>
            </a:r>
            <a:r>
              <a:rPr lang="es-EC" sz="2000" dirty="0">
                <a:solidFill>
                  <a:srgbClr val="0070C0"/>
                </a:solidFill>
              </a:rPr>
              <a:t>constante </a:t>
            </a:r>
            <a:r>
              <a:rPr lang="es-EC" sz="2000" dirty="0" smtClean="0">
                <a:solidFill>
                  <a:srgbClr val="0070C0"/>
                </a:solidFill>
              </a:rPr>
              <a:t>comunicación con los  ciudadanos, </a:t>
            </a:r>
            <a:r>
              <a:rPr lang="es-EC" sz="2000" dirty="0">
                <a:solidFill>
                  <a:srgbClr val="0070C0"/>
                </a:solidFill>
              </a:rPr>
              <a:t>con el fin de escuchar lo que ellos dicen y </a:t>
            </a:r>
            <a:r>
              <a:rPr lang="es-EC" sz="2000" dirty="0" smtClean="0">
                <a:solidFill>
                  <a:srgbClr val="0070C0"/>
                </a:solidFill>
              </a:rPr>
              <a:t>solicitan.</a:t>
            </a:r>
          </a:p>
          <a:p>
            <a:pPr marL="0" indent="0">
              <a:buNone/>
            </a:pPr>
            <a:r>
              <a:rPr lang="es-EC" sz="2000" dirty="0" smtClean="0">
                <a:solidFill>
                  <a:srgbClr val="0070C0"/>
                </a:solidFill>
              </a:rPr>
              <a:t>En este nuevo paradigma las autoridades  comunican a la ciudadanía </a:t>
            </a:r>
            <a:r>
              <a:rPr lang="es-EC" sz="2000" dirty="0">
                <a:solidFill>
                  <a:srgbClr val="0070C0"/>
                </a:solidFill>
              </a:rPr>
              <a:t>todo lo que decide y hace de forma abierta y transparente</a:t>
            </a:r>
            <a:r>
              <a:rPr lang="es-EC" sz="2000" dirty="0" smtClean="0">
                <a:solidFill>
                  <a:srgbClr val="0070C0"/>
                </a:solidFill>
              </a:rPr>
              <a:t>”</a:t>
            </a:r>
          </a:p>
          <a:p>
            <a:pPr marL="0" indent="0" algn="r">
              <a:buNone/>
            </a:pPr>
            <a:r>
              <a:rPr lang="es-EC" sz="1800" b="1" i="1" dirty="0" smtClean="0">
                <a:solidFill>
                  <a:srgbClr val="0070C0"/>
                </a:solidFill>
              </a:rPr>
              <a:t>Calderón y </a:t>
            </a:r>
            <a:r>
              <a:rPr lang="es-EC" sz="1800" b="1" i="1" dirty="0" err="1" smtClean="0">
                <a:solidFill>
                  <a:srgbClr val="0070C0"/>
                </a:solidFill>
              </a:rPr>
              <a:t>Lorezno</a:t>
            </a:r>
            <a:r>
              <a:rPr lang="es-EC" sz="1800" b="1" i="1" dirty="0" smtClean="0">
                <a:solidFill>
                  <a:srgbClr val="0070C0"/>
                </a:solidFill>
              </a:rPr>
              <a:t> 2010</a:t>
            </a:r>
          </a:p>
          <a:p>
            <a:pPr marL="0" indent="0">
              <a:buNone/>
            </a:pPr>
            <a:endParaRPr lang="es-EC" sz="1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C" sz="1400" dirty="0" smtClean="0">
                <a:solidFill>
                  <a:srgbClr val="FF0000"/>
                </a:solidFill>
              </a:rPr>
              <a:t>Fuente:  https</a:t>
            </a:r>
            <a:r>
              <a:rPr lang="es-EC" sz="1400" dirty="0">
                <a:solidFill>
                  <a:srgbClr val="FF0000"/>
                </a:solidFill>
              </a:rPr>
              <a:t>://biblioguias.cepal.org/EstadoAbierto/concepto</a:t>
            </a:r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11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151823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351073"/>
            <a:ext cx="6893465" cy="40670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93544" y="4219877"/>
            <a:ext cx="2321236" cy="135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5" b="18318"/>
          <a:stretch/>
        </p:blipFill>
        <p:spPr bwMode="auto">
          <a:xfrm rot="10800000">
            <a:off x="5492199" y="1452686"/>
            <a:ext cx="2550809" cy="233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96949" y="4311663"/>
            <a:ext cx="2272451" cy="12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0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427093" y="868895"/>
            <a:ext cx="6742352" cy="871377"/>
          </a:xfrm>
        </p:spPr>
        <p:txBody>
          <a:bodyPr>
            <a:noAutofit/>
          </a:bodyPr>
          <a:lstStyle/>
          <a:p>
            <a:r>
              <a:rPr lang="es-EC" sz="3600" b="1" dirty="0" smtClean="0">
                <a:solidFill>
                  <a:srgbClr val="FF0000"/>
                </a:solidFill>
              </a:rPr>
              <a:t>Los pilares del   </a:t>
            </a:r>
            <a:r>
              <a:rPr lang="es-EC" sz="3600" b="1" dirty="0">
                <a:solidFill>
                  <a:srgbClr val="FF0000"/>
                </a:solidFill>
              </a:rPr>
              <a:t>Gobierno </a:t>
            </a:r>
            <a:r>
              <a:rPr lang="es-EC" sz="3600" b="1" dirty="0" smtClean="0">
                <a:solidFill>
                  <a:srgbClr val="FF0000"/>
                </a:solidFill>
              </a:rPr>
              <a:t> Abierto </a:t>
            </a:r>
            <a:endParaRPr lang="es-EC" sz="3600" b="1" dirty="0">
              <a:solidFill>
                <a:srgbClr val="FF0000"/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1427093" y="1827866"/>
            <a:ext cx="3084041" cy="42964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800" dirty="0" smtClean="0">
                <a:solidFill>
                  <a:srgbClr val="0070C0"/>
                </a:solidFill>
              </a:rPr>
              <a:t>Los </a:t>
            </a:r>
            <a:r>
              <a:rPr lang="es-EC" sz="2800" dirty="0">
                <a:solidFill>
                  <a:srgbClr val="0070C0"/>
                </a:solidFill>
              </a:rPr>
              <a:t>tres pilares básicos que sustentan el concepto de Gobierno </a:t>
            </a:r>
            <a:r>
              <a:rPr lang="es-EC" sz="2800" dirty="0" smtClean="0">
                <a:solidFill>
                  <a:srgbClr val="0070C0"/>
                </a:solidFill>
              </a:rPr>
              <a:t>Abierto son:</a:t>
            </a:r>
          </a:p>
          <a:p>
            <a:r>
              <a:rPr lang="es-EC" sz="2800" dirty="0" smtClean="0">
                <a:solidFill>
                  <a:srgbClr val="0070C0"/>
                </a:solidFill>
              </a:rPr>
              <a:t>Transparencia.</a:t>
            </a:r>
          </a:p>
          <a:p>
            <a:r>
              <a:rPr lang="es-EC" sz="2800" dirty="0" smtClean="0">
                <a:solidFill>
                  <a:srgbClr val="0070C0"/>
                </a:solidFill>
              </a:rPr>
              <a:t>Colaboración </a:t>
            </a:r>
          </a:p>
          <a:p>
            <a:r>
              <a:rPr lang="es-EC" sz="2800" dirty="0" smtClean="0">
                <a:solidFill>
                  <a:srgbClr val="0070C0"/>
                </a:solidFill>
              </a:rPr>
              <a:t>Participación </a:t>
            </a:r>
            <a:endParaRPr lang="es-EC" sz="2800" dirty="0">
              <a:solidFill>
                <a:srgbClr val="0070C0"/>
              </a:solidFill>
            </a:endParaRPr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11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05" y="6211911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2" y="6490232"/>
            <a:ext cx="6893465" cy="406703"/>
          </a:xfrm>
          <a:prstGeom prst="rect">
            <a:avLst/>
          </a:prstGeom>
        </p:spPr>
      </p:pic>
      <p:pic>
        <p:nvPicPr>
          <p:cNvPr id="10244" name="Picture 4" descr="C:\Users\Pato Melo\Pictures\2016-09-09 social-feue\social-feue 4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674" y="2015921"/>
            <a:ext cx="3886228" cy="387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7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8627" y="870756"/>
            <a:ext cx="7863762" cy="1214637"/>
          </a:xfr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C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sociedades actuales lidian con estos  problemas que definirán el futuro de la humanidad</a:t>
            </a:r>
            <a:endParaRPr lang="es-EC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8380A439-F3E8-46A4-9381-E6F5A7E8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359935" y="6447682"/>
            <a:ext cx="7150712" cy="31641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335" y="6139116"/>
            <a:ext cx="1339454" cy="71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8627" y="245834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chemeClr val="accent1">
                    <a:lumMod val="75000"/>
                  </a:schemeClr>
                </a:solidFill>
              </a:rPr>
              <a:t>Explosión demográfica</a:t>
            </a:r>
            <a:endParaRPr lang="es-EC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10066" y="3486698"/>
            <a:ext cx="4307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chemeClr val="accent1">
                    <a:lumMod val="75000"/>
                  </a:schemeClr>
                </a:solidFill>
              </a:rPr>
              <a:t>Agotamiento de los recursos naturales </a:t>
            </a:r>
            <a:endParaRPr lang="es-EC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88627" y="2942716"/>
            <a:ext cx="418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chemeClr val="accent1">
                    <a:lumMod val="75000"/>
                  </a:schemeClr>
                </a:solidFill>
              </a:rPr>
              <a:t>Destrucción de la biodiversidad</a:t>
            </a:r>
            <a:endParaRPr lang="es-EC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10066" y="4928560"/>
            <a:ext cx="389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chemeClr val="accent1">
                    <a:lumMod val="75000"/>
                  </a:schemeClr>
                </a:solidFill>
              </a:rPr>
              <a:t>Cambio climático</a:t>
            </a:r>
            <a:endParaRPr lang="es-EC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23305" y="4388112"/>
            <a:ext cx="389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solidFill>
                  <a:schemeClr val="accent1">
                    <a:lumMod val="75000"/>
                  </a:schemeClr>
                </a:solidFill>
              </a:rPr>
              <a:t>Migraciones masivas</a:t>
            </a:r>
            <a:endParaRPr lang="es-EC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25" y="2462080"/>
            <a:ext cx="4275245" cy="341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0" y="214314"/>
            <a:ext cx="1106091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07" y="476265"/>
            <a:ext cx="6250781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1" y="226026"/>
            <a:ext cx="1106091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118" y="487977"/>
            <a:ext cx="6250781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47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689198" y="613379"/>
            <a:ext cx="3787381" cy="790996"/>
          </a:xfrm>
        </p:spPr>
        <p:txBody>
          <a:bodyPr>
            <a:no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Conclusiones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914466" y="1772816"/>
            <a:ext cx="7401950" cy="4864478"/>
          </a:xfrm>
        </p:spPr>
        <p:txBody>
          <a:bodyPr>
            <a:noAutofit/>
          </a:bodyPr>
          <a:lstStyle/>
          <a:p>
            <a:r>
              <a:rPr lang="es-EC" sz="2200" dirty="0">
                <a:solidFill>
                  <a:srgbClr val="0070C0"/>
                </a:solidFill>
              </a:rPr>
              <a:t>Nos encontramos </a:t>
            </a:r>
            <a:r>
              <a:rPr lang="es-EC" sz="2200" dirty="0" smtClean="0">
                <a:solidFill>
                  <a:srgbClr val="0070C0"/>
                </a:solidFill>
              </a:rPr>
              <a:t>atravesando </a:t>
            </a:r>
            <a:r>
              <a:rPr lang="es-EC" sz="2200" dirty="0">
                <a:solidFill>
                  <a:srgbClr val="0070C0"/>
                </a:solidFill>
              </a:rPr>
              <a:t>por un cambio de época con profundas implicaciones para la vida de la ciudad y su gente.</a:t>
            </a:r>
          </a:p>
          <a:p>
            <a:r>
              <a:rPr lang="es-EC" sz="2200" dirty="0">
                <a:solidFill>
                  <a:srgbClr val="0070C0"/>
                </a:solidFill>
              </a:rPr>
              <a:t>Al momento hay tres factores que inciden decisivamente en el modo de vida de la población: la globalización, la urbanización creciente y el deterioro ambiental.</a:t>
            </a:r>
          </a:p>
          <a:p>
            <a:r>
              <a:rPr lang="es-EC" sz="2200" dirty="0">
                <a:solidFill>
                  <a:srgbClr val="0070C0"/>
                </a:solidFill>
              </a:rPr>
              <a:t>El desafío para el presente y el futuro será construir nuevas formas de gobierno que privilegie el diálogo y la gobernanza democrática.</a:t>
            </a:r>
          </a:p>
          <a:p>
            <a:r>
              <a:rPr lang="es-EC" sz="2200" dirty="0">
                <a:solidFill>
                  <a:srgbClr val="0070C0"/>
                </a:solidFill>
              </a:rPr>
              <a:t>La Sociedad civil demanda con mucha fuerza de los actores </a:t>
            </a:r>
            <a:r>
              <a:rPr lang="es-EC" sz="2200" dirty="0" smtClean="0">
                <a:solidFill>
                  <a:srgbClr val="0070C0"/>
                </a:solidFill>
              </a:rPr>
              <a:t>políticos </a:t>
            </a:r>
            <a:r>
              <a:rPr lang="es-EC" sz="2200" dirty="0">
                <a:solidFill>
                  <a:srgbClr val="0070C0"/>
                </a:solidFill>
              </a:rPr>
              <a:t>una mejora </a:t>
            </a:r>
            <a:r>
              <a:rPr lang="es-EC" sz="2200" dirty="0" smtClean="0">
                <a:solidFill>
                  <a:srgbClr val="0070C0"/>
                </a:solidFill>
              </a:rPr>
              <a:t>sustancial </a:t>
            </a:r>
            <a:r>
              <a:rPr lang="es-EC" sz="2200" dirty="0">
                <a:solidFill>
                  <a:srgbClr val="0070C0"/>
                </a:solidFill>
              </a:rPr>
              <a:t>en los servicios y una gestión transparente y honesta</a:t>
            </a:r>
            <a:r>
              <a:rPr lang="es-EC" sz="2200" dirty="0" smtClean="0">
                <a:solidFill>
                  <a:srgbClr val="0070C0"/>
                </a:solidFill>
              </a:rPr>
              <a:t>.</a:t>
            </a:r>
            <a:endParaRPr lang="es-EC" sz="2200" dirty="0"/>
          </a:p>
          <a:p>
            <a:pPr marL="0" indent="0">
              <a:buNone/>
            </a:pPr>
            <a:endParaRPr lang="es-EC" sz="2200" dirty="0"/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11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60" y="6225404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136157" y="6490232"/>
            <a:ext cx="6893465" cy="4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09922" y="448100"/>
            <a:ext cx="6249838" cy="385637"/>
          </a:xfrm>
          <a:prstGeom prst="rect">
            <a:avLst/>
          </a:prstGeom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88" y="240787"/>
            <a:ext cx="1106564" cy="54369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60" y="6225404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136157" y="6490232"/>
            <a:ext cx="6893465" cy="40670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56421" y="1102583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Toda naturaleza es un anhelo de servicio.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Sirve la nube, sirve el viento, sirve el surco.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Donde haya un árbol que plantar, plántalo tú;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Donde haya un error que enmendar, enmiéndalo tú;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Donde haya un esfuerzo que todos esquivan, acéptalo tú.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Sé el que aparta la piedra del camino, el odio entre los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corazones y las dificultades del problema.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Hay una alegría del ser sano y la de ser justo, pero hay,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sobre todo, la hermosa, la inmensa alegría de servir.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Qué triste sería el mundo si todo estuviera hecho,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si no hubiera un rosal que plantar, una empresa que emprender.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Que no te llamen solamente los trabajos fáciles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Es tan bello hacer lo que otros esquivan!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Pero no caigas en el error de que sólo se hace mérito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con los grandes trabajos; hay pequeños servicios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que son buenos servicios: ordenar una mesa, ordenar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unos libros, peinar una niña.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Aquel que critica, éste es el que destruye, tu sé el que sirve.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El servir no es faena de seres inferiores.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Dios que da el fruto y la luz, sirve. Pudiera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llamarse así: "El que Sirve".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Y tiene sus ojos fijos en nuestras manos y nos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pregunta cada día: ¿Serviste hoy? ¿A quien?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¿Al árbol, a tu amigo, a tu madre?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Gabriela Mistral</a:t>
            </a:r>
            <a:endParaRPr lang="es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779912" y="640918"/>
            <a:ext cx="2662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 Placer de Servir</a:t>
            </a:r>
            <a:endParaRPr lang="es-US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9"/>
          <a:stretch/>
        </p:blipFill>
        <p:spPr>
          <a:xfrm>
            <a:off x="4860032" y="2279143"/>
            <a:ext cx="3635896" cy="243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09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9" y="1170169"/>
            <a:ext cx="3928820" cy="2618872"/>
          </a:xfrm>
          <a:prstGeom prst="rect">
            <a:avLst/>
          </a:prstGeom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05" y="6211911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064402" y="6490232"/>
            <a:ext cx="6893465" cy="40670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164797" y="6027245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dirty="0">
                <a:hlinkClick r:id="rId6"/>
              </a:rPr>
              <a:t>http://</a:t>
            </a:r>
            <a:r>
              <a:rPr lang="es-US" dirty="0" smtClean="0">
                <a:hlinkClick r:id="rId6"/>
              </a:rPr>
              <a:t>www.decide.quito.gob.ec/legislation/processes</a:t>
            </a:r>
            <a:r>
              <a:rPr lang="es-US" dirty="0" smtClean="0"/>
              <a:t> </a:t>
            </a:r>
            <a:endParaRPr lang="es-US" dirty="0"/>
          </a:p>
        </p:txBody>
      </p:sp>
      <p:grpSp>
        <p:nvGrpSpPr>
          <p:cNvPr id="2" name="Grupo 1"/>
          <p:cNvGrpSpPr/>
          <p:nvPr/>
        </p:nvGrpSpPr>
        <p:grpSpPr>
          <a:xfrm>
            <a:off x="2938304" y="1865192"/>
            <a:ext cx="1443437" cy="462640"/>
            <a:chOff x="5648843" y="2622139"/>
            <a:chExt cx="2631420" cy="775234"/>
          </a:xfrm>
        </p:grpSpPr>
        <p:sp>
          <p:nvSpPr>
            <p:cNvPr id="11" name="CuadroTexto 10"/>
            <p:cNvSpPr txBox="1"/>
            <p:nvPr/>
          </p:nvSpPr>
          <p:spPr>
            <a:xfrm>
              <a:off x="5648843" y="2622139"/>
              <a:ext cx="2319377" cy="576064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s-US" dirty="0"/>
            </a:p>
          </p:txBody>
        </p:sp>
        <p:sp>
          <p:nvSpPr>
            <p:cNvPr id="12" name="Flecha derecha 11"/>
            <p:cNvSpPr/>
            <p:nvPr/>
          </p:nvSpPr>
          <p:spPr>
            <a:xfrm rot="12947359">
              <a:off x="7635470" y="2993333"/>
              <a:ext cx="644793" cy="40404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</p:grpSp>
      <p:sp>
        <p:nvSpPr>
          <p:cNvPr id="13" name="3 Título"/>
          <p:cNvSpPr>
            <a:spLocks noGrp="1"/>
          </p:cNvSpPr>
          <p:nvPr>
            <p:ph type="title"/>
          </p:nvPr>
        </p:nvSpPr>
        <p:spPr>
          <a:xfrm>
            <a:off x="2594961" y="784533"/>
            <a:ext cx="3404368" cy="529699"/>
          </a:xfrm>
        </p:spPr>
        <p:txBody>
          <a:bodyPr>
            <a:noAutofit/>
          </a:bodyPr>
          <a:lstStyle/>
          <a:p>
            <a:r>
              <a:rPr lang="es-EC" sz="3600" b="1" dirty="0" smtClean="0">
                <a:solidFill>
                  <a:srgbClr val="C00000"/>
                </a:solidFill>
              </a:rPr>
              <a:t>Tarea 1 </a:t>
            </a:r>
            <a:r>
              <a:rPr lang="es-EC" b="1" dirty="0" smtClean="0">
                <a:solidFill>
                  <a:srgbClr val="C00000"/>
                </a:solidFill>
              </a:rPr>
              <a:t>  </a:t>
            </a:r>
            <a:endParaRPr lang="es-EC" b="1" dirty="0">
              <a:solidFill>
                <a:srgbClr val="C0000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134" y="3252555"/>
            <a:ext cx="3889922" cy="268103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725186" y="1668662"/>
            <a:ext cx="3361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3200" b="1" dirty="0" smtClean="0">
                <a:solidFill>
                  <a:srgbClr val="FF0000"/>
                </a:solidFill>
              </a:rPr>
              <a:t>Colaboración normativa</a:t>
            </a:r>
            <a:endParaRPr lang="es-US" sz="3200" b="1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243536" y="4384262"/>
            <a:ext cx="2330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3200" b="1" dirty="0" smtClean="0">
                <a:solidFill>
                  <a:srgbClr val="FF0000"/>
                </a:solidFill>
              </a:rPr>
              <a:t>Votaciones</a:t>
            </a:r>
            <a:endParaRPr lang="es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04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611516" y="1234258"/>
            <a:ext cx="83094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FACILITADORES DEL MÓDULO III</a:t>
            </a:r>
            <a:endParaRPr lang="es-EC" sz="32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sp>
        <p:nvSpPr>
          <p:cNvPr id="2" name="AutoShape 4" descr="El poder de la participación ciudadana se mide por la capacidad de lograr  cambios en los entornos más próximos”: Educa Oaxaca. - Insurgencia  Magisterial"/>
          <p:cNvSpPr>
            <a:spLocks noChangeAspect="1" noChangeArrowheads="1"/>
          </p:cNvSpPr>
          <p:nvPr/>
        </p:nvSpPr>
        <p:spPr bwMode="auto">
          <a:xfrm>
            <a:off x="155575" y="-746125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125277" y="6325799"/>
            <a:ext cx="6893465" cy="30502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" y="200025"/>
            <a:ext cx="1106564" cy="6832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5" y="594050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742" y="5929868"/>
            <a:ext cx="1125258" cy="92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673045" y="4709971"/>
            <a:ext cx="2660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Patricio Melo B.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Magister en 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Desarrollo y Gestión Social</a:t>
            </a:r>
            <a:endParaRPr lang="es-EC" sz="16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93983" y="4703901"/>
            <a:ext cx="2660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Henry Betancourt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Psicólogo Psicoterapeuta</a:t>
            </a:r>
            <a:endParaRPr lang="es-EC" sz="16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333514" y="4709970"/>
            <a:ext cx="2660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Daniela Suárez A.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Ingeniera en Gestión Empresarial</a:t>
            </a:r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 </a:t>
            </a:r>
            <a:endParaRPr lang="es-EC" sz="16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77440"/>
            <a:ext cx="2054921" cy="252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57438"/>
            <a:ext cx="2130823" cy="23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6" r="30973" b="62083"/>
          <a:stretch/>
        </p:blipFill>
        <p:spPr bwMode="auto">
          <a:xfrm>
            <a:off x="6179546" y="2037446"/>
            <a:ext cx="2136869" cy="267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7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497983"/>
            <a:ext cx="6249838" cy="38563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15" y="339928"/>
            <a:ext cx="1106564" cy="54369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05" y="6211911"/>
            <a:ext cx="979098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2" y="6490232"/>
            <a:ext cx="6893465" cy="40670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17834" y="1167943"/>
            <a:ext cx="84442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C" sz="2000" b="1" dirty="0">
                <a:solidFill>
                  <a:schemeClr val="tx2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Trabajo </a:t>
            </a:r>
            <a:r>
              <a:rPr lang="es-EC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en casa:                                                                                                                                                Revise </a:t>
            </a:r>
            <a:r>
              <a:rPr lang="es-EC" sz="2000" b="1" dirty="0">
                <a:solidFill>
                  <a:schemeClr val="tx2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el </a:t>
            </a:r>
            <a:r>
              <a:rPr lang="es-EC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video: “ </a:t>
            </a:r>
            <a:r>
              <a:rPr lang="es-EC" sz="2000" b="1" dirty="0" smtClean="0">
                <a:solidFill>
                  <a:schemeClr val="tx2"/>
                </a:solidFill>
              </a:rPr>
              <a:t>Cortina</a:t>
            </a:r>
            <a:r>
              <a:rPr lang="es-EC" sz="2000" b="1" dirty="0">
                <a:solidFill>
                  <a:schemeClr val="tx2"/>
                </a:solidFill>
              </a:rPr>
              <a:t>, </a:t>
            </a:r>
            <a:r>
              <a:rPr lang="es-EC" sz="2000" b="1" dirty="0" smtClean="0">
                <a:solidFill>
                  <a:schemeClr val="tx2"/>
                </a:solidFill>
              </a:rPr>
              <a:t>Adela. </a:t>
            </a:r>
            <a:r>
              <a:rPr lang="es-EC" sz="2000" b="1" dirty="0">
                <a:solidFill>
                  <a:schemeClr val="tx2"/>
                </a:solidFill>
              </a:rPr>
              <a:t>(2014) ¿Qué es y para qué sirve la Ética</a:t>
            </a:r>
            <a:r>
              <a:rPr lang="es-EC" sz="2000" b="1" dirty="0" smtClean="0">
                <a:solidFill>
                  <a:schemeClr val="tx2"/>
                </a:solidFill>
              </a:rPr>
              <a:t>?</a:t>
            </a:r>
            <a:r>
              <a:rPr lang="es-EC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”</a:t>
            </a:r>
          </a:p>
        </p:txBody>
      </p:sp>
      <p:sp>
        <p:nvSpPr>
          <p:cNvPr id="11" name="3 Título"/>
          <p:cNvSpPr>
            <a:spLocks noGrp="1"/>
          </p:cNvSpPr>
          <p:nvPr>
            <p:ph type="title"/>
          </p:nvPr>
        </p:nvSpPr>
        <p:spPr>
          <a:xfrm>
            <a:off x="2808950" y="635338"/>
            <a:ext cx="3404368" cy="529699"/>
          </a:xfrm>
        </p:spPr>
        <p:txBody>
          <a:bodyPr>
            <a:noAutofit/>
          </a:bodyPr>
          <a:lstStyle/>
          <a:p>
            <a:r>
              <a:rPr lang="es-EC" sz="3600" b="1" dirty="0" smtClean="0">
                <a:solidFill>
                  <a:srgbClr val="C00000"/>
                </a:solidFill>
              </a:rPr>
              <a:t>Tarea 2  </a:t>
            </a:r>
            <a:r>
              <a:rPr lang="es-EC" b="1" dirty="0" smtClean="0">
                <a:solidFill>
                  <a:srgbClr val="C00000"/>
                </a:solidFill>
              </a:rPr>
              <a:t>  </a:t>
            </a:r>
            <a:endParaRPr lang="es-EC" b="1" dirty="0">
              <a:solidFill>
                <a:srgbClr val="C0000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459" y="2249243"/>
            <a:ext cx="5119349" cy="359788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175761" y="6179278"/>
            <a:ext cx="4572000" cy="312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400" b="1" dirty="0">
                <a:solidFill>
                  <a:srgbClr val="FF000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https://www.youtube.com/watch?v=JspFfzuJvec&amp;t=7s</a:t>
            </a:r>
          </a:p>
        </p:txBody>
      </p:sp>
    </p:spTree>
    <p:extLst>
      <p:ext uri="{BB962C8B-B14F-4D97-AF65-F5344CB8AC3E}">
        <p14:creationId xmlns:p14="http://schemas.microsoft.com/office/powerpoint/2010/main" val="2403713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" b="10937"/>
          <a:stretch/>
        </p:blipFill>
        <p:spPr bwMode="auto">
          <a:xfrm>
            <a:off x="187523" y="464225"/>
            <a:ext cx="8690372" cy="56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35894" y="4800600"/>
            <a:ext cx="6407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solidFill>
                  <a:srgbClr val="FF0000"/>
                </a:solidFill>
              </a:rPr>
              <a:t>Muchas gracias a todos  y todas </a:t>
            </a:r>
          </a:p>
          <a:p>
            <a:pPr algn="ctr"/>
            <a:r>
              <a:rPr lang="es-EC" sz="3200" dirty="0" smtClean="0">
                <a:solidFill>
                  <a:srgbClr val="FF0000"/>
                </a:solidFill>
              </a:rPr>
              <a:t>Buenas noches</a:t>
            </a:r>
            <a:endParaRPr lang="es-EC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467544" y="1506741"/>
            <a:ext cx="8309499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C" sz="40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ESCUELA </a:t>
            </a:r>
            <a:r>
              <a:rPr lang="es-EC" sz="40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DE GOBERNABILIDAD</a:t>
            </a:r>
          </a:p>
          <a:p>
            <a:pPr algn="ctr"/>
            <a:r>
              <a:rPr lang="es-EC" sz="4000" b="1" dirty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MÓDULO </a:t>
            </a:r>
            <a:r>
              <a:rPr lang="es-EC" sz="40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III</a:t>
            </a:r>
            <a:r>
              <a:rPr lang="es-EC" sz="4000" b="1" dirty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: </a:t>
            </a:r>
            <a:r>
              <a:rPr lang="es-EC" sz="40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 Parte 1</a:t>
            </a:r>
          </a:p>
          <a:p>
            <a:pPr algn="ctr"/>
            <a:endParaRPr lang="es-EC" sz="40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  <a:p>
            <a:pPr algn="ctr"/>
            <a:r>
              <a:rPr lang="es-EC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Gobernabilidad: Hacia una mejor  cooperación entre el Estado y la Sociedad civil</a:t>
            </a:r>
            <a:endParaRPr sz="4000" dirty="0">
              <a:solidFill>
                <a:srgbClr val="0070C0"/>
              </a:solidFill>
              <a:latin typeface="Calibri" panose="020F0502020204030204" pitchFamily="34" charset="0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2" name="AutoShape 4" descr="El poder de la participación ciudadana se mide por la capacidad de lograr  cambios en los entornos más próximos”: Educa Oaxaca. - Insurgencia  Magisterial"/>
          <p:cNvSpPr>
            <a:spLocks noChangeAspect="1" noChangeArrowheads="1"/>
          </p:cNvSpPr>
          <p:nvPr/>
        </p:nvSpPr>
        <p:spPr bwMode="auto">
          <a:xfrm>
            <a:off x="155575" y="-746125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125277" y="6325799"/>
            <a:ext cx="6893465" cy="30502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" y="475509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5" y="594050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050422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53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834501" y="730174"/>
            <a:ext cx="830949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CONTENIDOS MÓDULO III </a:t>
            </a:r>
          </a:p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  <a:sym typeface="Century Gothic" panose="020B0502020202020204"/>
              </a:rPr>
              <a:t>Primera parte 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sp>
        <p:nvSpPr>
          <p:cNvPr id="2" name="AutoShape 4" descr="El poder de la participación ciudadana se mide por la capacidad de lograr  cambios en los entornos más próximos”: Educa Oaxaca. - Insurgencia  Magisterial"/>
          <p:cNvSpPr>
            <a:spLocks noChangeAspect="1" noChangeArrowheads="1"/>
          </p:cNvSpPr>
          <p:nvPr/>
        </p:nvSpPr>
        <p:spPr bwMode="auto">
          <a:xfrm>
            <a:off x="155575" y="-746125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001479" y="6439117"/>
            <a:ext cx="6893465" cy="30502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" y="475509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5" y="594050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99" y="6129338"/>
            <a:ext cx="1246341" cy="6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64797" y="2285415"/>
            <a:ext cx="6905271" cy="376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QUITO, </a:t>
            </a: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el contexto de la región información básica del Distrito Metropolitano de Quito</a:t>
            </a:r>
            <a:endParaRPr lang="es-EC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Quito en línea del tiempo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Gobierno, políticas públicas y gobernanza.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La sociedad civil,  su rol  y sus componentes.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La gobernanza elementos de la gobernanza, la responsabilidad ciudadana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El gobierno abierto, pilares del gobierno abierto.</a:t>
            </a:r>
          </a:p>
        </p:txBody>
      </p:sp>
    </p:spTree>
    <p:extLst>
      <p:ext uri="{BB962C8B-B14F-4D97-AF65-F5344CB8AC3E}">
        <p14:creationId xmlns:p14="http://schemas.microsoft.com/office/powerpoint/2010/main" val="18692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764537" y="6309320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2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5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100579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44567" y="964462"/>
            <a:ext cx="42847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Objetivo de Aprendizaje</a:t>
            </a:r>
            <a:endParaRPr lang="es-EC" sz="3200" dirty="0">
              <a:latin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203848" y="1923830"/>
            <a:ext cx="50901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algn="just"/>
            <a:r>
              <a:rPr lang="es-EC" sz="2400" dirty="0">
                <a:solidFill>
                  <a:srgbClr val="0070C0"/>
                </a:solidFill>
                <a:latin typeface="Calibri" panose="020F0502020204030204" pitchFamily="34" charset="0"/>
              </a:rPr>
              <a:t>Al finalizar la capacitación, las personas participantes estarán en la  </a:t>
            </a: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condiciones de valorar el rol de Quito dentro de la región y el país, comprender  y diferenciar lo que es la gobernabilidad, la gobernanza, su utilidad para la cohesión social y el rol de la sociedad civil en el buen gobierno.</a:t>
            </a:r>
            <a:endParaRPr lang="es-EC" sz="2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7" r="60517"/>
          <a:stretch/>
        </p:blipFill>
        <p:spPr bwMode="auto">
          <a:xfrm>
            <a:off x="764536" y="1962722"/>
            <a:ext cx="2439311" cy="326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43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4" y="6285624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2" y="44355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5" y="802405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868" y="592436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91076" y="1164806"/>
            <a:ext cx="2367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3200" b="1" dirty="0">
                <a:solidFill>
                  <a:srgbClr val="F20000"/>
                </a:solidFill>
                <a:latin typeface="Calibri" panose="020F0502020204030204" pitchFamily="34" charset="0"/>
              </a:rPr>
              <a:t>Metodología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91076" y="1749581"/>
            <a:ext cx="378025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</a:rPr>
              <a:t>Activa-reflexiva-activa.</a:t>
            </a:r>
          </a:p>
          <a:p>
            <a:endParaRPr lang="es-EC" sz="2400" b="1" dirty="0">
              <a:solidFill>
                <a:srgbClr val="0070C0"/>
              </a:solidFill>
              <a:latin typeface="Calibri" panose="020F0502020204030204" pitchFamily="34" charset="0"/>
              <a:ea typeface="Century Gothic" panose="020B0502020202020204"/>
              <a:cs typeface="Century Gothic" panose="020B0502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</a:rPr>
              <a:t>Uso de material audiovisual y técnicas de educación no formal.</a:t>
            </a:r>
          </a:p>
          <a:p>
            <a:endParaRPr lang="es-EC" sz="2400" b="1" dirty="0">
              <a:solidFill>
                <a:srgbClr val="0070C0"/>
              </a:solidFill>
              <a:latin typeface="Calibri" panose="020F0502020204030204" pitchFamily="34" charset="0"/>
              <a:ea typeface="Century Gothic" panose="020B0502020202020204"/>
              <a:cs typeface="Century Gothic" panose="020B0502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</a:rPr>
              <a:t>Preguntas y respuestas durante la exposición de máximo 1 minuto y de máximo </a:t>
            </a:r>
            <a:r>
              <a:rPr lang="es-EC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</a:rPr>
              <a:t>7 </a:t>
            </a:r>
            <a:r>
              <a:rPr lang="es-EC" sz="24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</a:rPr>
              <a:t>personas por temática.</a:t>
            </a:r>
            <a:endParaRPr lang="es-EC" sz="2400" dirty="0">
              <a:solidFill>
                <a:srgbClr val="0070C0"/>
              </a:solidFill>
              <a:latin typeface="Calibri" panose="020F0502020204030204" pitchFamily="34" charset="0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83" y="1916831"/>
            <a:ext cx="3651953" cy="400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845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766910" y="6360357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637903"/>
            <a:ext cx="1106564" cy="4077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1914993" y="78837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295" y="6002959"/>
            <a:ext cx="1567543" cy="82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50" y="1156591"/>
            <a:ext cx="7886700" cy="565082"/>
          </a:xfrm>
        </p:spPr>
        <p:txBody>
          <a:bodyPr>
            <a:normAutofit/>
          </a:bodyPr>
          <a:lstStyle/>
          <a:p>
            <a:r>
              <a:rPr lang="es-ES_tradnl" altLang="es-EC" sz="30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Acuerdos</a:t>
            </a:r>
            <a:endParaRPr lang="es-ES_tradnl" altLang="es-EC" sz="30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" name="Imagen 8"/>
          <p:cNvPicPr>
            <a:picLocks noChangeAspect="1"/>
          </p:cNvPicPr>
          <p:nvPr/>
        </p:nvPicPr>
        <p:blipFill>
          <a:blip r:embed="rId5"/>
          <a:srcRect l="62593" t="32490" r="12786" b="21753"/>
          <a:stretch>
            <a:fillRect/>
          </a:stretch>
        </p:blipFill>
        <p:spPr>
          <a:xfrm>
            <a:off x="1440170" y="1923717"/>
            <a:ext cx="949643" cy="99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n 4"/>
          <p:cNvPicPr>
            <a:picLocks noChangeAspect="1"/>
          </p:cNvPicPr>
          <p:nvPr/>
        </p:nvPicPr>
        <p:blipFill>
          <a:blip r:embed="rId6"/>
          <a:srcRect l="64401" t="33798" r="10750" b="20767"/>
          <a:stretch>
            <a:fillRect/>
          </a:stretch>
        </p:blipFill>
        <p:spPr>
          <a:xfrm>
            <a:off x="1378971" y="4010146"/>
            <a:ext cx="1072039" cy="110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6"/>
          <p:cNvPicPr>
            <a:picLocks noChangeAspect="1"/>
          </p:cNvPicPr>
          <p:nvPr/>
        </p:nvPicPr>
        <p:blipFill>
          <a:blip r:embed="rId7"/>
          <a:srcRect l="67113" t="30390" r="14136" b="24754"/>
          <a:stretch>
            <a:fillRect/>
          </a:stretch>
        </p:blipFill>
        <p:spPr>
          <a:xfrm>
            <a:off x="6622257" y="1127462"/>
            <a:ext cx="1143209" cy="153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7"/>
          <p:cNvPicPr>
            <a:picLocks noChangeAspect="1"/>
          </p:cNvPicPr>
          <p:nvPr/>
        </p:nvPicPr>
        <p:blipFill>
          <a:blip r:embed="rId8"/>
          <a:srcRect l="57387" t="31204" r="3748" b="31569"/>
          <a:stretch>
            <a:fillRect/>
          </a:stretch>
        </p:blipFill>
        <p:spPr>
          <a:xfrm>
            <a:off x="6281942" y="4105242"/>
            <a:ext cx="1972627" cy="10625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redondeado 4"/>
          <p:cNvSpPr/>
          <p:nvPr/>
        </p:nvSpPr>
        <p:spPr>
          <a:xfrm>
            <a:off x="900927" y="5301209"/>
            <a:ext cx="2153126" cy="7200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s-ES_tradnl" altLang="es-ES" sz="2400" b="1" kern="1200" dirty="0">
                <a:solidFill>
                  <a:srgbClr val="0070C0"/>
                </a:solidFill>
              </a:rPr>
              <a:t>Entre puntualmente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172201" y="2917175"/>
            <a:ext cx="2262867" cy="985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s-ES_tradnl" altLang="es-ES" sz="2400" b="1" kern="1200" dirty="0">
                <a:solidFill>
                  <a:srgbClr val="0070C0"/>
                </a:solidFill>
              </a:rPr>
              <a:t>Busque un lugar cómodo e iluminado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6281941" y="5301208"/>
            <a:ext cx="2153126" cy="7200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s-ES_tradnl" altLang="es-ES" sz="2800" b="1" kern="1200" dirty="0">
                <a:solidFill>
                  <a:srgbClr val="0070C0"/>
                </a:solidFill>
              </a:rPr>
              <a:t>Respeto mutuo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766910" y="3138649"/>
            <a:ext cx="2694237" cy="6073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s-ES_tradnl" altLang="es-ES" sz="2400" b="1" kern="1200" dirty="0" smtClean="0">
                <a:solidFill>
                  <a:srgbClr val="0070C0"/>
                </a:solidFill>
              </a:rPr>
              <a:t>Por favor, apague </a:t>
            </a:r>
            <a:r>
              <a:rPr lang="es-ES_tradnl" altLang="es-ES" sz="2400" b="1" kern="1200" dirty="0">
                <a:solidFill>
                  <a:srgbClr val="0070C0"/>
                </a:solidFill>
              </a:rPr>
              <a:t>el micrófono</a:t>
            </a:r>
          </a:p>
        </p:txBody>
      </p:sp>
    </p:spTree>
    <p:extLst>
      <p:ext uri="{BB962C8B-B14F-4D97-AF65-F5344CB8AC3E}">
        <p14:creationId xmlns:p14="http://schemas.microsoft.com/office/powerpoint/2010/main" val="303194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1282</Words>
  <Application>Microsoft Office PowerPoint</Application>
  <PresentationFormat>Presentación en pantalla (4:3)</PresentationFormat>
  <Paragraphs>225</Paragraphs>
  <Slides>41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9" baseType="lpstr">
      <vt:lpstr>Arial</vt:lpstr>
      <vt:lpstr>Calibri</vt:lpstr>
      <vt:lpstr>Century Gothic</vt:lpstr>
      <vt:lpstr>Consolas</vt:lpstr>
      <vt:lpstr>Cordia New</vt:lpstr>
      <vt:lpstr>Noto Sans Symbols</vt:lpstr>
      <vt:lpstr>Times New Roman</vt:lpstr>
      <vt:lpstr>Tema de Office</vt:lpstr>
      <vt:lpstr>Presentación de PowerPoint</vt:lpstr>
      <vt:lpstr>Presentación de PowerPoint</vt:lpstr>
      <vt:lpstr>MÓDULO:  III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Acuerdos</vt:lpstr>
      <vt:lpstr>Presentación de PowerPoint</vt:lpstr>
      <vt:lpstr>Presentación de PowerPoint</vt:lpstr>
      <vt:lpstr>Vídeo “Quito luz de América”</vt:lpstr>
      <vt:lpstr>QUITO EN EL CONTEXTO DE LA REGIÓN Y DEL PAÍS EN LÍNEA DE TIEMPO</vt:lpstr>
      <vt:lpstr>QUITO EN EL CONTEXTO DE LA REGIÓN Y DEL PAÍS EN LÍNEA DE TIEMPO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Tres conceptos inseparables</vt:lpstr>
      <vt:lpstr>Presentación de PowerPoint</vt:lpstr>
      <vt:lpstr>Presentación de PowerPoint</vt:lpstr>
      <vt:lpstr>Presentación de PowerPoint</vt:lpstr>
      <vt:lpstr>        Significado de Gobernanza   </vt:lpstr>
      <vt:lpstr>Diferencias entre Gobernabilidad y Gobernanza</vt:lpstr>
      <vt:lpstr>La Gobernanza en el gobierno local y el rol  de la comunidad</vt:lpstr>
      <vt:lpstr>Presentación de PowerPoint</vt:lpstr>
      <vt:lpstr>Presentación de PowerPoint</vt:lpstr>
      <vt:lpstr>Estructura del Gobierno Municipal</vt:lpstr>
      <vt:lpstr>El Gobierno Abierto</vt:lpstr>
      <vt:lpstr>Los pilares del   Gobierno  Abierto </vt:lpstr>
      <vt:lpstr>Presentación de PowerPoint</vt:lpstr>
      <vt:lpstr>Conclusiones</vt:lpstr>
      <vt:lpstr>Presentación de PowerPoint</vt:lpstr>
      <vt:lpstr>Tarea 1   </vt:lpstr>
      <vt:lpstr>Tarea 2  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Pato Melo</dc:creator>
  <cp:lastModifiedBy>Angelo Rodríguez</cp:lastModifiedBy>
  <cp:revision>52</cp:revision>
  <dcterms:created xsi:type="dcterms:W3CDTF">2020-11-17T23:45:43Z</dcterms:created>
  <dcterms:modified xsi:type="dcterms:W3CDTF">2020-11-18T22:17:36Z</dcterms:modified>
</cp:coreProperties>
</file>