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6"/>
  </p:notesMasterIdLst>
  <p:sldIdLst>
    <p:sldId id="256" r:id="rId2"/>
    <p:sldId id="269" r:id="rId3"/>
    <p:sldId id="258" r:id="rId4"/>
    <p:sldId id="303" r:id="rId5"/>
    <p:sldId id="299" r:id="rId6"/>
    <p:sldId id="259" r:id="rId7"/>
    <p:sldId id="271" r:id="rId8"/>
    <p:sldId id="272" r:id="rId9"/>
    <p:sldId id="274" r:id="rId10"/>
    <p:sldId id="273" r:id="rId11"/>
    <p:sldId id="289" r:id="rId12"/>
    <p:sldId id="270" r:id="rId13"/>
    <p:sldId id="275" r:id="rId14"/>
    <p:sldId id="276" r:id="rId15"/>
    <p:sldId id="277" r:id="rId16"/>
    <p:sldId id="300" r:id="rId17"/>
    <p:sldId id="286" r:id="rId18"/>
    <p:sldId id="287" r:id="rId19"/>
    <p:sldId id="301" r:id="rId20"/>
    <p:sldId id="284" r:id="rId21"/>
    <p:sldId id="285" r:id="rId22"/>
    <p:sldId id="302" r:id="rId23"/>
    <p:sldId id="260" r:id="rId24"/>
    <p:sldId id="266" r:id="rId25"/>
    <p:sldId id="290" r:id="rId26"/>
    <p:sldId id="265" r:id="rId27"/>
    <p:sldId id="288" r:id="rId28"/>
    <p:sldId id="278" r:id="rId29"/>
    <p:sldId id="281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82" r:id="rId39"/>
    <p:sldId id="283" r:id="rId40"/>
    <p:sldId id="267" r:id="rId41"/>
    <p:sldId id="279" r:id="rId42"/>
    <p:sldId id="280" r:id="rId43"/>
    <p:sldId id="268" r:id="rId44"/>
    <p:sldId id="261" r:id="rId4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7" roundtripDataSignature="AMtx7mhMM29zbLyOhhviMNi5dM3OUrOLQ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64B2"/>
    <a:srgbClr val="2B2F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C624732-827D-4EDA-AAB0-E54F2013A734}" v="1" dt="2022-04-26T13:09:26.2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061" autoAdjust="0"/>
    <p:restoredTop sz="94057" autoAdjust="0"/>
  </p:normalViewPr>
  <p:slideViewPr>
    <p:cSldViewPr snapToGrid="0" snapToObjects="1">
      <p:cViewPr varScale="1">
        <p:scale>
          <a:sx n="56" d="100"/>
          <a:sy n="56" d="100"/>
        </p:scale>
        <p:origin x="72" y="9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customschemas.google.com/relationships/presentationmetadata" Target="meta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lar Guacho" userId="059b14878db6adcd" providerId="Windows Live" clId="Web-{AC624732-827D-4EDA-AAB0-E54F2013A734}"/>
    <pc:docChg chg="addSld">
      <pc:chgData name="Pilar Guacho" userId="059b14878db6adcd" providerId="Windows Live" clId="Web-{AC624732-827D-4EDA-AAB0-E54F2013A734}" dt="2022-04-26T13:09:26.274" v="0"/>
      <pc:docMkLst>
        <pc:docMk/>
      </pc:docMkLst>
      <pc:sldChg chg="new">
        <pc:chgData name="Pilar Guacho" userId="059b14878db6adcd" providerId="Windows Live" clId="Web-{AC624732-827D-4EDA-AAB0-E54F2013A734}" dt="2022-04-26T13:09:26.274" v="0"/>
        <pc:sldMkLst>
          <pc:docMk/>
          <pc:sldMk cId="2263977191" sldId="303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2A5-4BA4-B65A-84A28B8FBA4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2A5-4BA4-B65A-84A28B8FBA4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2A5-4BA4-B65A-84A28B8FBA4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2A5-4BA4-B65A-84A28B8FBA45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2A5-4BA4-B65A-84A28B8FBA45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2A5-4BA4-B65A-84A28B8FBA45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2A5-4BA4-B65A-84A28B8FBA45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2A5-4BA4-B65A-84A28B8FBA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Hoja1!$A$2:$A$5</c:f>
              <c:strCache>
                <c:ptCount val="4"/>
                <c:pt idx="0">
                  <c:v>Vialidad</c:v>
                </c:pt>
                <c:pt idx="1">
                  <c:v>Adecuaciones de espacios Públicos</c:v>
                </c:pt>
                <c:pt idx="2">
                  <c:v>Áreas verdes o canchas </c:v>
                </c:pt>
                <c:pt idx="3">
                  <c:v>Obras de Infraestructura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8</c:v>
                </c:pt>
                <c:pt idx="1">
                  <c:v>14</c:v>
                </c:pt>
                <c:pt idx="2">
                  <c:v>4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2A5-4BA4-B65A-84A28B8FBA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0.21612</cdr:x>
      <cdr:y>0.16849</cdr:y>
    </cdr:from>
    <cdr:to>
      <cdr:x>0.38899</cdr:x>
      <cdr:y>0.44202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1143169" y="56328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s-EC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7230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851650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93849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442530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616275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42836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54144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73688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94531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60132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40292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7574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56248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43537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149433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157658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07423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87FC77C-57EC-4B1A-95D6-27BA2D209F9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" y="0"/>
            <a:ext cx="5912209" cy="6858000"/>
          </a:xfrm>
          <a:custGeom>
            <a:avLst/>
            <a:gdLst>
              <a:gd name="connsiteX0" fmla="*/ 0 w 5912209"/>
              <a:gd name="connsiteY0" fmla="*/ 5606673 h 6858000"/>
              <a:gd name="connsiteX1" fmla="*/ 176295 w 5912209"/>
              <a:gd name="connsiteY1" fmla="*/ 5743920 h 6858000"/>
              <a:gd name="connsiteX2" fmla="*/ 682976 w 5912209"/>
              <a:gd name="connsiteY2" fmla="*/ 6026538 h 6858000"/>
              <a:gd name="connsiteX3" fmla="*/ 2932920 w 5912209"/>
              <a:gd name="connsiteY3" fmla="*/ 6027784 h 6858000"/>
              <a:gd name="connsiteX4" fmla="*/ 3092631 w 5912209"/>
              <a:gd name="connsiteY4" fmla="*/ 6399664 h 6858000"/>
              <a:gd name="connsiteX5" fmla="*/ 522853 w 5912209"/>
              <a:gd name="connsiteY5" fmla="*/ 6398241 h 6858000"/>
              <a:gd name="connsiteX6" fmla="*/ 224121 w 5912209"/>
              <a:gd name="connsiteY6" fmla="*/ 6250995 h 6858000"/>
              <a:gd name="connsiteX7" fmla="*/ 0 w 5912209"/>
              <a:gd name="connsiteY7" fmla="*/ 6110469 h 6858000"/>
              <a:gd name="connsiteX8" fmla="*/ 0 w 5912209"/>
              <a:gd name="connsiteY8" fmla="*/ 5277743 h 6858000"/>
              <a:gd name="connsiteX9" fmla="*/ 88477 w 5912209"/>
              <a:gd name="connsiteY9" fmla="*/ 5364257 h 6858000"/>
              <a:gd name="connsiteX10" fmla="*/ 1284374 w 5912209"/>
              <a:gd name="connsiteY10" fmla="*/ 5960894 h 6858000"/>
              <a:gd name="connsiteX11" fmla="*/ 1241732 w 5912209"/>
              <a:gd name="connsiteY11" fmla="*/ 6167942 h 6858000"/>
              <a:gd name="connsiteX12" fmla="*/ 176357 w 5912209"/>
              <a:gd name="connsiteY12" fmla="*/ 5703484 h 6858000"/>
              <a:gd name="connsiteX13" fmla="*/ 0 w 5912209"/>
              <a:gd name="connsiteY13" fmla="*/ 5563550 h 6858000"/>
              <a:gd name="connsiteX14" fmla="*/ 0 w 5912209"/>
              <a:gd name="connsiteY14" fmla="*/ 5074191 h 6858000"/>
              <a:gd name="connsiteX15" fmla="*/ 95604 w 5912209"/>
              <a:gd name="connsiteY15" fmla="*/ 5173778 h 6858000"/>
              <a:gd name="connsiteX16" fmla="*/ 353730 w 5912209"/>
              <a:gd name="connsiteY16" fmla="*/ 5392367 h 6858000"/>
              <a:gd name="connsiteX17" fmla="*/ 282868 w 5912209"/>
              <a:gd name="connsiteY17" fmla="*/ 5488784 h 6858000"/>
              <a:gd name="connsiteX18" fmla="*/ 12176 w 5912209"/>
              <a:gd name="connsiteY18" fmla="*/ 5259554 h 6858000"/>
              <a:gd name="connsiteX19" fmla="*/ 0 w 5912209"/>
              <a:gd name="connsiteY19" fmla="*/ 5246871 h 6858000"/>
              <a:gd name="connsiteX20" fmla="*/ 4308595 w 5912209"/>
              <a:gd name="connsiteY20" fmla="*/ 2797752 h 6858000"/>
              <a:gd name="connsiteX21" fmla="*/ 4022511 w 5912209"/>
              <a:gd name="connsiteY21" fmla="*/ 4750585 h 6858000"/>
              <a:gd name="connsiteX22" fmla="*/ 2438961 w 5912209"/>
              <a:gd name="connsiteY22" fmla="*/ 5928624 h 6858000"/>
              <a:gd name="connsiteX23" fmla="*/ 2409737 w 5912209"/>
              <a:gd name="connsiteY23" fmla="*/ 5812591 h 6858000"/>
              <a:gd name="connsiteX24" fmla="*/ 3919778 w 5912209"/>
              <a:gd name="connsiteY24" fmla="*/ 4689237 h 6858000"/>
              <a:gd name="connsiteX25" fmla="*/ 4192582 w 5912209"/>
              <a:gd name="connsiteY25" fmla="*/ 2827054 h 6858000"/>
              <a:gd name="connsiteX26" fmla="*/ 3778956 w 5912209"/>
              <a:gd name="connsiteY26" fmla="*/ 1419068 h 6858000"/>
              <a:gd name="connsiteX27" fmla="*/ 4621598 w 5912209"/>
              <a:gd name="connsiteY27" fmla="*/ 3531541 h 6858000"/>
              <a:gd name="connsiteX28" fmla="*/ 3627344 w 5912209"/>
              <a:gd name="connsiteY28" fmla="*/ 5577035 h 6858000"/>
              <a:gd name="connsiteX29" fmla="*/ 3490780 w 5912209"/>
              <a:gd name="connsiteY29" fmla="*/ 5415676 h 6858000"/>
              <a:gd name="connsiteX30" fmla="*/ 4410344 w 5912209"/>
              <a:gd name="connsiteY30" fmla="*/ 3523839 h 6858000"/>
              <a:gd name="connsiteX31" fmla="*/ 3631003 w 5912209"/>
              <a:gd name="connsiteY31" fmla="*/ 1570055 h 6858000"/>
              <a:gd name="connsiteX32" fmla="*/ 1809389 w 5912209"/>
              <a:gd name="connsiteY32" fmla="*/ 1115568 h 6858000"/>
              <a:gd name="connsiteX33" fmla="*/ 4122821 w 5912209"/>
              <a:gd name="connsiteY33" fmla="*/ 3429000 h 6858000"/>
              <a:gd name="connsiteX34" fmla="*/ 1809389 w 5912209"/>
              <a:gd name="connsiteY34" fmla="*/ 5742433 h 6858000"/>
              <a:gd name="connsiteX35" fmla="*/ 24232 w 5912209"/>
              <a:gd name="connsiteY35" fmla="*/ 4900559 h 6858000"/>
              <a:gd name="connsiteX36" fmla="*/ 0 w 5912209"/>
              <a:gd name="connsiteY36" fmla="*/ 4868154 h 6858000"/>
              <a:gd name="connsiteX37" fmla="*/ 0 w 5912209"/>
              <a:gd name="connsiteY37" fmla="*/ 1989847 h 6858000"/>
              <a:gd name="connsiteX38" fmla="*/ 24232 w 5912209"/>
              <a:gd name="connsiteY38" fmla="*/ 1957443 h 6858000"/>
              <a:gd name="connsiteX39" fmla="*/ 1809389 w 5912209"/>
              <a:gd name="connsiteY39" fmla="*/ 1115568 h 6858000"/>
              <a:gd name="connsiteX40" fmla="*/ 2534973 w 5912209"/>
              <a:gd name="connsiteY40" fmla="*/ 259137 h 6858000"/>
              <a:gd name="connsiteX41" fmla="*/ 5013272 w 5912209"/>
              <a:gd name="connsiteY41" fmla="*/ 3985475 h 6858000"/>
              <a:gd name="connsiteX42" fmla="*/ 4634637 w 5912209"/>
              <a:gd name="connsiteY42" fmla="*/ 3919711 h 6858000"/>
              <a:gd name="connsiteX43" fmla="*/ 2449224 w 5912209"/>
              <a:gd name="connsiteY43" fmla="*/ 633752 h 6858000"/>
              <a:gd name="connsiteX44" fmla="*/ 0 w 5912209"/>
              <a:gd name="connsiteY44" fmla="*/ 0 h 6858000"/>
              <a:gd name="connsiteX45" fmla="*/ 4061540 w 5912209"/>
              <a:gd name="connsiteY45" fmla="*/ 0 h 6858000"/>
              <a:gd name="connsiteX46" fmla="*/ 4115906 w 5912209"/>
              <a:gd name="connsiteY46" fmla="*/ 34856 h 6858000"/>
              <a:gd name="connsiteX47" fmla="*/ 4953214 w 5912209"/>
              <a:gd name="connsiteY47" fmla="*/ 792893 h 6858000"/>
              <a:gd name="connsiteX48" fmla="*/ 4564143 w 5912209"/>
              <a:gd name="connsiteY48" fmla="*/ 6469400 h 6858000"/>
              <a:gd name="connsiteX49" fmla="*/ 4083017 w 5912209"/>
              <a:gd name="connsiteY49" fmla="*/ 6844757 h 6858000"/>
              <a:gd name="connsiteX50" fmla="*/ 4062076 w 5912209"/>
              <a:gd name="connsiteY50" fmla="*/ 6858000 h 6858000"/>
              <a:gd name="connsiteX51" fmla="*/ 0 w 5912209"/>
              <a:gd name="connsiteY51" fmla="*/ 6858000 h 6858000"/>
              <a:gd name="connsiteX52" fmla="*/ 0 w 5912209"/>
              <a:gd name="connsiteY52" fmla="*/ 6151563 h 6858000"/>
              <a:gd name="connsiteX53" fmla="*/ 235156 w 5912209"/>
              <a:gd name="connsiteY53" fmla="*/ 6296066 h 6858000"/>
              <a:gd name="connsiteX54" fmla="*/ 4005038 w 5912209"/>
              <a:gd name="connsiteY54" fmla="*/ 5852320 h 6858000"/>
              <a:gd name="connsiteX55" fmla="*/ 4315143 w 5912209"/>
              <a:gd name="connsiteY55" fmla="*/ 1327918 h 6858000"/>
              <a:gd name="connsiteX56" fmla="*/ 73069 w 5912209"/>
              <a:gd name="connsiteY56" fmla="*/ 657725 h 6858000"/>
              <a:gd name="connsiteX57" fmla="*/ 0 w 5912209"/>
              <a:gd name="connsiteY57" fmla="*/ 70616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5912209" h="6858000">
                <a:moveTo>
                  <a:pt x="0" y="5606673"/>
                </a:moveTo>
                <a:lnTo>
                  <a:pt x="176295" y="5743920"/>
                </a:lnTo>
                <a:cubicBezTo>
                  <a:pt x="333899" y="5854285"/>
                  <a:pt x="503476" y="5949213"/>
                  <a:pt x="682976" y="6026538"/>
                </a:cubicBezTo>
                <a:cubicBezTo>
                  <a:pt x="1400978" y="6335842"/>
                  <a:pt x="2214576" y="6336292"/>
                  <a:pt x="2932920" y="6027784"/>
                </a:cubicBezTo>
                <a:lnTo>
                  <a:pt x="3092631" y="6399664"/>
                </a:lnTo>
                <a:cubicBezTo>
                  <a:pt x="2272173" y="6752028"/>
                  <a:pt x="1342920" y="6751513"/>
                  <a:pt x="522853" y="6398241"/>
                </a:cubicBezTo>
                <a:cubicBezTo>
                  <a:pt x="420345" y="6354082"/>
                  <a:pt x="320670" y="6304897"/>
                  <a:pt x="224121" y="6250995"/>
                </a:cubicBezTo>
                <a:lnTo>
                  <a:pt x="0" y="6110469"/>
                </a:lnTo>
                <a:close/>
                <a:moveTo>
                  <a:pt x="0" y="5277743"/>
                </a:moveTo>
                <a:lnTo>
                  <a:pt x="88477" y="5364257"/>
                </a:lnTo>
                <a:cubicBezTo>
                  <a:pt x="424987" y="5660827"/>
                  <a:pt x="836039" y="5868555"/>
                  <a:pt x="1284374" y="5960894"/>
                </a:cubicBezTo>
                <a:lnTo>
                  <a:pt x="1241732" y="6167942"/>
                </a:lnTo>
                <a:cubicBezTo>
                  <a:pt x="853932" y="6088072"/>
                  <a:pt x="491932" y="5928353"/>
                  <a:pt x="176357" y="5703484"/>
                </a:cubicBezTo>
                <a:lnTo>
                  <a:pt x="0" y="5563550"/>
                </a:lnTo>
                <a:close/>
                <a:moveTo>
                  <a:pt x="0" y="5074191"/>
                </a:moveTo>
                <a:lnTo>
                  <a:pt x="95604" y="5173778"/>
                </a:lnTo>
                <a:cubicBezTo>
                  <a:pt x="176239" y="5252205"/>
                  <a:pt x="262444" y="5325277"/>
                  <a:pt x="353730" y="5392367"/>
                </a:cubicBezTo>
                <a:lnTo>
                  <a:pt x="282868" y="5488784"/>
                </a:lnTo>
                <a:cubicBezTo>
                  <a:pt x="187138" y="5418428"/>
                  <a:pt x="96736" y="5341798"/>
                  <a:pt x="12176" y="5259554"/>
                </a:cubicBezTo>
                <a:lnTo>
                  <a:pt x="0" y="5246871"/>
                </a:lnTo>
                <a:close/>
                <a:moveTo>
                  <a:pt x="4308595" y="2797752"/>
                </a:moveTo>
                <a:cubicBezTo>
                  <a:pt x="4476085" y="3460871"/>
                  <a:pt x="4373171" y="4163372"/>
                  <a:pt x="4022511" y="4750585"/>
                </a:cubicBezTo>
                <a:cubicBezTo>
                  <a:pt x="3671850" y="5337798"/>
                  <a:pt x="3102194" y="5761579"/>
                  <a:pt x="2438961" y="5928624"/>
                </a:cubicBezTo>
                <a:lnTo>
                  <a:pt x="2409737" y="5812591"/>
                </a:lnTo>
                <a:cubicBezTo>
                  <a:pt x="3042182" y="5653300"/>
                  <a:pt x="3585395" y="5249192"/>
                  <a:pt x="3919778" y="4689237"/>
                </a:cubicBezTo>
                <a:cubicBezTo>
                  <a:pt x="4254161" y="4129283"/>
                  <a:pt x="4352297" y="3459392"/>
                  <a:pt x="4192582" y="2827054"/>
                </a:cubicBezTo>
                <a:close/>
                <a:moveTo>
                  <a:pt x="3778956" y="1419068"/>
                </a:moveTo>
                <a:cubicBezTo>
                  <a:pt x="4344550" y="1973302"/>
                  <a:pt x="4650452" y="2740189"/>
                  <a:pt x="4621598" y="3531541"/>
                </a:cubicBezTo>
                <a:cubicBezTo>
                  <a:pt x="4592742" y="4322893"/>
                  <a:pt x="4231800" y="5065465"/>
                  <a:pt x="3627344" y="5577035"/>
                </a:cubicBezTo>
                <a:lnTo>
                  <a:pt x="3490780" y="5415676"/>
                </a:lnTo>
                <a:cubicBezTo>
                  <a:pt x="4049829" y="4942535"/>
                  <a:pt x="4383657" y="4255745"/>
                  <a:pt x="4410344" y="3523839"/>
                </a:cubicBezTo>
                <a:cubicBezTo>
                  <a:pt x="4437032" y="2791933"/>
                  <a:pt x="4154109" y="2082655"/>
                  <a:pt x="3631003" y="1570055"/>
                </a:cubicBezTo>
                <a:close/>
                <a:moveTo>
                  <a:pt x="1809389" y="1115568"/>
                </a:moveTo>
                <a:cubicBezTo>
                  <a:pt x="3087062" y="1115568"/>
                  <a:pt x="4122821" y="2151327"/>
                  <a:pt x="4122821" y="3429000"/>
                </a:cubicBezTo>
                <a:cubicBezTo>
                  <a:pt x="4122821" y="4706674"/>
                  <a:pt x="3087062" y="5742433"/>
                  <a:pt x="1809389" y="5742433"/>
                </a:cubicBezTo>
                <a:cubicBezTo>
                  <a:pt x="1090698" y="5742433"/>
                  <a:pt x="448549" y="5414713"/>
                  <a:pt x="24232" y="4900559"/>
                </a:cubicBezTo>
                <a:lnTo>
                  <a:pt x="0" y="4868154"/>
                </a:lnTo>
                <a:lnTo>
                  <a:pt x="0" y="1989847"/>
                </a:lnTo>
                <a:lnTo>
                  <a:pt x="24232" y="1957443"/>
                </a:lnTo>
                <a:cubicBezTo>
                  <a:pt x="448549" y="1443289"/>
                  <a:pt x="1090698" y="1115568"/>
                  <a:pt x="1809389" y="1115568"/>
                </a:cubicBezTo>
                <a:close/>
                <a:moveTo>
                  <a:pt x="2534973" y="259137"/>
                </a:moveTo>
                <a:cubicBezTo>
                  <a:pt x="4220324" y="644912"/>
                  <a:pt x="5309137" y="2282040"/>
                  <a:pt x="5013272" y="3985475"/>
                </a:cubicBezTo>
                <a:lnTo>
                  <a:pt x="4634637" y="3919711"/>
                </a:lnTo>
                <a:cubicBezTo>
                  <a:pt x="4895537" y="2417588"/>
                  <a:pt x="3935399" y="973936"/>
                  <a:pt x="2449224" y="633752"/>
                </a:cubicBezTo>
                <a:close/>
                <a:moveTo>
                  <a:pt x="0" y="0"/>
                </a:moveTo>
                <a:lnTo>
                  <a:pt x="4061540" y="0"/>
                </a:lnTo>
                <a:lnTo>
                  <a:pt x="4115906" y="34856"/>
                </a:lnTo>
                <a:cubicBezTo>
                  <a:pt x="4421783" y="242898"/>
                  <a:pt x="4704213" y="495934"/>
                  <a:pt x="4953214" y="792893"/>
                </a:cubicBezTo>
                <a:cubicBezTo>
                  <a:pt x="6369754" y="2482261"/>
                  <a:pt x="6197934" y="4989103"/>
                  <a:pt x="4564143" y="6469400"/>
                </a:cubicBezTo>
                <a:cubicBezTo>
                  <a:pt x="4410976" y="6608178"/>
                  <a:pt x="4250093" y="6733282"/>
                  <a:pt x="4083017" y="6844757"/>
                </a:cubicBezTo>
                <a:lnTo>
                  <a:pt x="4062076" y="6858000"/>
                </a:lnTo>
                <a:lnTo>
                  <a:pt x="0" y="6858000"/>
                </a:lnTo>
                <a:lnTo>
                  <a:pt x="0" y="6151563"/>
                </a:lnTo>
                <a:lnTo>
                  <a:pt x="235156" y="6296066"/>
                </a:lnTo>
                <a:cubicBezTo>
                  <a:pt x="1427097" y="6950950"/>
                  <a:pt x="2947003" y="6810953"/>
                  <a:pt x="4005038" y="5852320"/>
                </a:cubicBezTo>
                <a:cubicBezTo>
                  <a:pt x="5307235" y="4672465"/>
                  <a:pt x="5444183" y="2674412"/>
                  <a:pt x="4315143" y="1327918"/>
                </a:cubicBezTo>
                <a:cubicBezTo>
                  <a:pt x="3256668" y="65579"/>
                  <a:pt x="1440321" y="-200950"/>
                  <a:pt x="73069" y="657725"/>
                </a:cubicBezTo>
                <a:lnTo>
                  <a:pt x="0" y="70616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EA78A33-DAF3-4F0C-AEF7-3FB83F89B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5215" y="285184"/>
            <a:ext cx="572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3C6DF47B-3BED-4C75-ACAB-4344E1B376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228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emf"/><Relationship Id="rId5" Type="http://schemas.openxmlformats.org/officeDocument/2006/relationships/image" Target="../media/image55.png"/><Relationship Id="rId4" Type="http://schemas.openxmlformats.org/officeDocument/2006/relationships/image" Target="../media/image5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g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g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g"/><Relationship Id="rId4" Type="http://schemas.openxmlformats.org/officeDocument/2006/relationships/image" Target="../media/image80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06010B3-2478-394F-8D58-0FF16D55C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19">
            <a:extLst>
              <a:ext uri="{FF2B5EF4-FFF2-40B4-BE49-F238E27FC236}">
                <a16:creationId xmlns:a16="http://schemas.microsoft.com/office/drawing/2014/main" id="{A457016A-50EC-4769-BA1A-CE449779B61D}"/>
              </a:ext>
            </a:extLst>
          </p:cNvPr>
          <p:cNvSpPr txBox="1"/>
          <p:nvPr/>
        </p:nvSpPr>
        <p:spPr>
          <a:xfrm>
            <a:off x="1413164" y="980558"/>
            <a:ext cx="9155875" cy="1218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C" sz="44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Administración Zona Centro Manuela Sáenz</a:t>
            </a:r>
            <a:endParaRPr lang="en-US" sz="4400" spc="3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018581" y="828135"/>
            <a:ext cx="8195094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es-EC" sz="4400" b="1" dirty="0">
                <a:solidFill>
                  <a:schemeClr val="bg1"/>
                </a:solidFill>
                <a:latin typeface="+mn-lt"/>
              </a:rPr>
              <a:t>Administración Zona </a:t>
            </a:r>
          </a:p>
          <a:p>
            <a:pPr lvl="0" algn="ctr">
              <a:lnSpc>
                <a:spcPct val="90000"/>
              </a:lnSpc>
            </a:pPr>
            <a:r>
              <a:rPr lang="es-EC" sz="4400" b="1" dirty="0">
                <a:solidFill>
                  <a:schemeClr val="bg1"/>
                </a:solidFill>
                <a:latin typeface="+mn-lt"/>
              </a:rPr>
              <a:t>Manuela Sáenz</a:t>
            </a:r>
            <a:endParaRPr lang="en-US" sz="4400" spc="3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Marcador de posición de imagen 6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3" r="26483"/>
          <a:stretch>
            <a:fillRect/>
          </a:stretch>
        </p:blipFill>
        <p:spPr>
          <a:xfrm>
            <a:off x="420637" y="2351777"/>
            <a:ext cx="3823560" cy="3823560"/>
          </a:xfrm>
          <a:custGeom>
            <a:avLst/>
            <a:gdLst>
              <a:gd name="connsiteX0" fmla="*/ 1829426 w 3658852"/>
              <a:gd name="connsiteY0" fmla="*/ 0 h 3658852"/>
              <a:gd name="connsiteX1" fmla="*/ 3658852 w 3658852"/>
              <a:gd name="connsiteY1" fmla="*/ 1829426 h 3658852"/>
              <a:gd name="connsiteX2" fmla="*/ 1829426 w 3658852"/>
              <a:gd name="connsiteY2" fmla="*/ 3658852 h 3658852"/>
              <a:gd name="connsiteX3" fmla="*/ 0 w 3658852"/>
              <a:gd name="connsiteY3" fmla="*/ 1829426 h 3658852"/>
              <a:gd name="connsiteX4" fmla="*/ 1829426 w 3658852"/>
              <a:gd name="connsiteY4" fmla="*/ 0 h 3658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8852" h="3658852">
                <a:moveTo>
                  <a:pt x="1829426" y="0"/>
                </a:moveTo>
                <a:cubicBezTo>
                  <a:pt x="2839790" y="0"/>
                  <a:pt x="3658852" y="819062"/>
                  <a:pt x="3658852" y="1829426"/>
                </a:cubicBezTo>
                <a:cubicBezTo>
                  <a:pt x="3658852" y="2839790"/>
                  <a:pt x="2839790" y="3658852"/>
                  <a:pt x="1829426" y="3658852"/>
                </a:cubicBezTo>
                <a:cubicBezTo>
                  <a:pt x="819062" y="3658852"/>
                  <a:pt x="0" y="2839790"/>
                  <a:pt x="0" y="1829426"/>
                </a:cubicBezTo>
                <a:cubicBezTo>
                  <a:pt x="0" y="819062"/>
                  <a:pt x="819062" y="0"/>
                  <a:pt x="1829426" y="0"/>
                </a:cubicBezTo>
                <a:close/>
              </a:path>
            </a:pathLst>
          </a:cu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TextBox 19">
            <a:extLst>
              <a:ext uri="{FF2B5EF4-FFF2-40B4-BE49-F238E27FC236}">
                <a16:creationId xmlns:a16="http://schemas.microsoft.com/office/drawing/2014/main" id="{A457016A-50EC-4769-BA1A-CE449779B61D}"/>
              </a:ext>
            </a:extLst>
          </p:cNvPr>
          <p:cNvSpPr txBox="1"/>
          <p:nvPr/>
        </p:nvSpPr>
        <p:spPr>
          <a:xfrm>
            <a:off x="833127" y="757910"/>
            <a:ext cx="7987838" cy="3877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C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Fotografías antes y después</a:t>
            </a:r>
            <a:endParaRPr lang="en-US" spc="3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871602" y="5624067"/>
            <a:ext cx="417702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/>
              <a:t>IMPLEMENTACION DE JUEGOS INFANTILES E INCLUSIVOS, BARRIO EL ROSAL, SECTOR SAN JUAN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5525" y="1903618"/>
            <a:ext cx="4884528" cy="357823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8688" y="1903618"/>
            <a:ext cx="4748524" cy="3578237"/>
          </a:xfrm>
          <a:prstGeom prst="rect">
            <a:avLst/>
          </a:prstGeom>
        </p:spPr>
      </p:pic>
      <p:sp>
        <p:nvSpPr>
          <p:cNvPr id="8" name="Rectángulo redondeado 2">
            <a:extLst>
              <a:ext uri="{FF2B5EF4-FFF2-40B4-BE49-F238E27FC236}">
                <a16:creationId xmlns:a16="http://schemas.microsoft.com/office/drawing/2014/main" id="{B1D7C91E-FB7A-4D6F-822F-1C0BB4A7F1B8}"/>
              </a:ext>
            </a:extLst>
          </p:cNvPr>
          <p:cNvSpPr txBox="1">
            <a:spLocks/>
          </p:cNvSpPr>
          <p:nvPr/>
        </p:nvSpPr>
        <p:spPr>
          <a:xfrm>
            <a:off x="833126" y="1233932"/>
            <a:ext cx="2548429" cy="4177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rtlCol="0" anchor="ctr" anchorCtr="0">
            <a:normAutofit fontScale="7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s-EC" sz="32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 Juan </a:t>
            </a:r>
          </a:p>
        </p:txBody>
      </p:sp>
    </p:spTree>
    <p:extLst>
      <p:ext uri="{BB962C8B-B14F-4D97-AF65-F5344CB8AC3E}">
        <p14:creationId xmlns:p14="http://schemas.microsoft.com/office/powerpoint/2010/main" val="202080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Fotografías antes y después</a:t>
            </a:r>
            <a:br>
              <a:rPr lang="en-US" spc="30" dirty="0">
                <a:solidFill>
                  <a:schemeClr val="accent1">
                    <a:lumMod val="75000"/>
                  </a:schemeClr>
                </a:solidFill>
              </a:rPr>
            </a:br>
            <a:endParaRPr lang="es-419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273670" y="5448271"/>
            <a:ext cx="3536830" cy="949355"/>
          </a:xfrm>
        </p:spPr>
        <p:txBody>
          <a:bodyPr>
            <a:normAutofit lnSpcReduction="10000"/>
          </a:bodyPr>
          <a:lstStyle/>
          <a:p>
            <a:pPr marL="114300" indent="0" algn="ctr">
              <a:buNone/>
            </a:pPr>
            <a:r>
              <a:rPr lang="es-ES" sz="1400" dirty="0">
                <a:latin typeface="+mn-lt"/>
              </a:rPr>
              <a:t>CONSTRUCCIÓN ESCALINATA ENTRE LA CALLE NICOLÁS CORTEZ Y CALLE WAYCO, BARRIO LA VICENTINA , SECTOR ITCHIMBÍA.  </a:t>
            </a:r>
          </a:p>
        </p:txBody>
      </p:sp>
      <p:sp>
        <p:nvSpPr>
          <p:cNvPr id="4" name="Rectángulo redondeado 3"/>
          <p:cNvSpPr/>
          <p:nvPr/>
        </p:nvSpPr>
        <p:spPr>
          <a:xfrm>
            <a:off x="838200" y="1121434"/>
            <a:ext cx="2526102" cy="3968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200" b="1" dirty="0">
                <a:latin typeface="+mj-lt"/>
              </a:rPr>
              <a:t>Itchimbía</a:t>
            </a:r>
            <a:endParaRPr lang="es-419" sz="2200" b="1" dirty="0">
              <a:latin typeface="+mj-lt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687" y="1690688"/>
            <a:ext cx="4661590" cy="358514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1690688"/>
            <a:ext cx="4687020" cy="358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3222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3053750" y="1570008"/>
            <a:ext cx="6349041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C" b="1" noProof="0" dirty="0">
              <a:solidFill>
                <a:srgbClr val="4472C4">
                  <a:lumMod val="75000"/>
                </a:srgbClr>
              </a:solidFill>
              <a:latin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Proyecto: Infraestructura Comunitaria</a:t>
            </a:r>
            <a:endParaRPr kumimoji="0" lang="en-US" sz="2400" b="0" i="0" u="none" strike="noStrike" kern="1200" cap="none" spc="3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7798563"/>
              </p:ext>
            </p:extLst>
          </p:nvPr>
        </p:nvGraphicFramePr>
        <p:xfrm>
          <a:off x="1811547" y="2654466"/>
          <a:ext cx="8833449" cy="3235650"/>
        </p:xfrm>
        <a:graphic>
          <a:graphicData uri="http://schemas.openxmlformats.org/drawingml/2006/table">
            <a:tbl>
              <a:tblPr/>
              <a:tblGrid>
                <a:gridCol w="21796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27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52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57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539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SECTORES</a:t>
                      </a:r>
                    </a:p>
                    <a:p>
                      <a:pPr algn="ctr" fontAlgn="b"/>
                      <a:r>
                        <a:rPr lang="es-EC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# OBRAS </a:t>
                      </a:r>
                    </a:p>
                    <a:p>
                      <a:pPr algn="ctr" fontAlgn="ctr"/>
                      <a:r>
                        <a:rPr lang="es-EC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EJECUTADAS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MONTO DE </a:t>
                      </a:r>
                    </a:p>
                    <a:p>
                      <a:pPr algn="ctr" fontAlgn="ctr"/>
                      <a:r>
                        <a:rPr lang="es-EC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INVERSION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PORCENTAJE DE EJECUCION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8623"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PUENGASI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          33,600.00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439">
                <a:tc>
                  <a:txBody>
                    <a:bodyPr/>
                    <a:lstStyle/>
                    <a:p>
                      <a:pPr algn="ctr" fontAlgn="b"/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4691"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LA LIBERTAD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          116,400.00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31.69%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6274">
                <a:tc>
                  <a:txBody>
                    <a:bodyPr/>
                    <a:lstStyle/>
                    <a:p>
                      <a:pPr algn="ctr" fontAlgn="b"/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3536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ITCHIMBIA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          24,541.04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17.75%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5276">
                <a:tc>
                  <a:txBody>
                    <a:bodyPr/>
                    <a:lstStyle/>
                    <a:p>
                      <a:pPr algn="ctr" fontAlgn="ctr"/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68827"/>
                  </a:ext>
                </a:extLst>
              </a:tr>
              <a:tr h="365207">
                <a:tc>
                  <a:txBody>
                    <a:bodyPr/>
                    <a:lstStyle/>
                    <a:p>
                      <a:pPr algn="ctr" fontAlgn="ctr"/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ctr" fontAlgn="ctr"/>
                      <a:r>
                        <a:rPr lang="es-EC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ctr" fontAlgn="ctr"/>
                      <a:r>
                        <a:rPr lang="es-EC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     174,541.04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20.93%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Rectángulo redondeado 2">
            <a:extLst>
              <a:ext uri="{FF2B5EF4-FFF2-40B4-BE49-F238E27FC236}">
                <a16:creationId xmlns:a16="http://schemas.microsoft.com/office/drawing/2014/main" id="{B1D7C91E-FB7A-4D6F-822F-1C0BB4A7F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2211" y="465827"/>
            <a:ext cx="7004648" cy="8876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Cuadro General de Ejecución de Obras 2021</a:t>
            </a:r>
          </a:p>
        </p:txBody>
      </p:sp>
    </p:spTree>
    <p:extLst>
      <p:ext uri="{BB962C8B-B14F-4D97-AF65-F5344CB8AC3E}">
        <p14:creationId xmlns:p14="http://schemas.microsoft.com/office/powerpoint/2010/main" val="10616803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TextBox 19">
            <a:extLst>
              <a:ext uri="{FF2B5EF4-FFF2-40B4-BE49-F238E27FC236}">
                <a16:creationId xmlns:a16="http://schemas.microsoft.com/office/drawing/2014/main" id="{A457016A-50EC-4769-BA1A-CE449779B61D}"/>
              </a:ext>
            </a:extLst>
          </p:cNvPr>
          <p:cNvSpPr txBox="1"/>
          <p:nvPr/>
        </p:nvSpPr>
        <p:spPr>
          <a:xfrm>
            <a:off x="833127" y="757910"/>
            <a:ext cx="7987838" cy="3877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C" sz="28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EC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Fotografías antes y después</a:t>
            </a:r>
            <a:endParaRPr lang="en-US" spc="3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4072230" y="5444458"/>
            <a:ext cx="441616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/>
              <a:t>READOQUINADO CALLE E14A ENTRE AVENIDA SIMON BOLIVAR Y CALLE S3D, BARRIO COLINAS DE MONJAS, PARROQUIA PUENGASI</a:t>
            </a:r>
          </a:p>
        </p:txBody>
      </p:sp>
      <p:pic>
        <p:nvPicPr>
          <p:cNvPr id="10" name="Imagen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971" y="1981200"/>
            <a:ext cx="4928054" cy="3294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6025" y="1981199"/>
            <a:ext cx="4728533" cy="3305867"/>
          </a:xfrm>
          <a:prstGeom prst="rect">
            <a:avLst/>
          </a:prstGeom>
        </p:spPr>
      </p:pic>
      <p:sp>
        <p:nvSpPr>
          <p:cNvPr id="8" name="Rectángulo redondeado 2">
            <a:extLst>
              <a:ext uri="{FF2B5EF4-FFF2-40B4-BE49-F238E27FC236}">
                <a16:creationId xmlns:a16="http://schemas.microsoft.com/office/drawing/2014/main" id="{B1D7C91E-FB7A-4D6F-822F-1C0BB4A7F1B8}"/>
              </a:ext>
            </a:extLst>
          </p:cNvPr>
          <p:cNvSpPr txBox="1">
            <a:spLocks/>
          </p:cNvSpPr>
          <p:nvPr/>
        </p:nvSpPr>
        <p:spPr>
          <a:xfrm>
            <a:off x="986970" y="1427832"/>
            <a:ext cx="2085481" cy="3844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rtlCol="0" anchor="ctr" anchorCtr="0">
            <a:normAutofit fontScale="6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s-EC" sz="32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Puengasí</a:t>
            </a:r>
          </a:p>
        </p:txBody>
      </p:sp>
    </p:spTree>
    <p:extLst>
      <p:ext uri="{BB962C8B-B14F-4D97-AF65-F5344CB8AC3E}">
        <p14:creationId xmlns:p14="http://schemas.microsoft.com/office/powerpoint/2010/main" val="573696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TextBox 19">
            <a:extLst>
              <a:ext uri="{FF2B5EF4-FFF2-40B4-BE49-F238E27FC236}">
                <a16:creationId xmlns:a16="http://schemas.microsoft.com/office/drawing/2014/main" id="{A457016A-50EC-4769-BA1A-CE449779B61D}"/>
              </a:ext>
            </a:extLst>
          </p:cNvPr>
          <p:cNvSpPr txBox="1"/>
          <p:nvPr/>
        </p:nvSpPr>
        <p:spPr>
          <a:xfrm>
            <a:off x="833127" y="757910"/>
            <a:ext cx="7987838" cy="3877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C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Fotografías antes y después</a:t>
            </a:r>
            <a:endParaRPr lang="en-US" spc="3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4072230" y="5444458"/>
            <a:ext cx="417702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/>
              <a:t>READOQUINADO CALLE RIO CINTO ENTRE MINDO Y AV. LIBERTADORES, BARRIO NUEVA AURORA, SECTOR LA LIBERTAD</a:t>
            </a:r>
          </a:p>
        </p:txBody>
      </p:sp>
      <p:pic>
        <p:nvPicPr>
          <p:cNvPr id="8" name="Imagen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458" y="2059152"/>
            <a:ext cx="4383066" cy="300213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3149" y="2019300"/>
            <a:ext cx="4526353" cy="3041984"/>
          </a:xfrm>
          <a:prstGeom prst="rect">
            <a:avLst/>
          </a:prstGeom>
        </p:spPr>
      </p:pic>
      <p:sp>
        <p:nvSpPr>
          <p:cNvPr id="10" name="Rectángulo redondeado 2">
            <a:extLst>
              <a:ext uri="{FF2B5EF4-FFF2-40B4-BE49-F238E27FC236}">
                <a16:creationId xmlns:a16="http://schemas.microsoft.com/office/drawing/2014/main" id="{B1D7C91E-FB7A-4D6F-822F-1C0BB4A7F1B8}"/>
              </a:ext>
            </a:extLst>
          </p:cNvPr>
          <p:cNvSpPr txBox="1">
            <a:spLocks/>
          </p:cNvSpPr>
          <p:nvPr/>
        </p:nvSpPr>
        <p:spPr>
          <a:xfrm>
            <a:off x="833127" y="1244596"/>
            <a:ext cx="2239325" cy="4177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rtlCol="0" anchor="ctr" anchorCtr="0">
            <a:normAutofit fontScale="7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s-EC" sz="32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 Libertad</a:t>
            </a:r>
          </a:p>
        </p:txBody>
      </p:sp>
    </p:spTree>
    <p:extLst>
      <p:ext uri="{BB962C8B-B14F-4D97-AF65-F5344CB8AC3E}">
        <p14:creationId xmlns:p14="http://schemas.microsoft.com/office/powerpoint/2010/main" val="27267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TextBox 19">
            <a:extLst>
              <a:ext uri="{FF2B5EF4-FFF2-40B4-BE49-F238E27FC236}">
                <a16:creationId xmlns:a16="http://schemas.microsoft.com/office/drawing/2014/main" id="{A457016A-50EC-4769-BA1A-CE449779B61D}"/>
              </a:ext>
            </a:extLst>
          </p:cNvPr>
          <p:cNvSpPr txBox="1"/>
          <p:nvPr/>
        </p:nvSpPr>
        <p:spPr>
          <a:xfrm>
            <a:off x="833127" y="757910"/>
            <a:ext cx="7987838" cy="3877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C" sz="2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Fotografías antes y después</a:t>
            </a:r>
            <a:endParaRPr lang="en-US" spc="3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864634" y="5444458"/>
            <a:ext cx="43846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/>
              <a:t>READOQUINADO DE LA CALLE TROYA DESDE  CALLE HUMBERTO FIERRO HASTA ESCALINATA S/N, BARRIO LA TOLA, SECTOR ITCHIMBIA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7811" y="1960767"/>
            <a:ext cx="4106174" cy="295244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7283" y="1933726"/>
            <a:ext cx="4278702" cy="2979489"/>
          </a:xfrm>
          <a:prstGeom prst="rect">
            <a:avLst/>
          </a:prstGeom>
        </p:spPr>
      </p:pic>
      <p:sp>
        <p:nvSpPr>
          <p:cNvPr id="8" name="Rectángulo redondeado 2">
            <a:extLst>
              <a:ext uri="{FF2B5EF4-FFF2-40B4-BE49-F238E27FC236}">
                <a16:creationId xmlns:a16="http://schemas.microsoft.com/office/drawing/2014/main" id="{B1D7C91E-FB7A-4D6F-822F-1C0BB4A7F1B8}"/>
              </a:ext>
            </a:extLst>
          </p:cNvPr>
          <p:cNvSpPr txBox="1">
            <a:spLocks/>
          </p:cNvSpPr>
          <p:nvPr/>
        </p:nvSpPr>
        <p:spPr>
          <a:xfrm>
            <a:off x="833127" y="1244596"/>
            <a:ext cx="2239325" cy="4177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rtlCol="0" anchor="ctr" anchorCtr="0">
            <a:normAutofit fontScale="7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s-EC" sz="3200" b="1" kern="1200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Itchimbía</a:t>
            </a:r>
            <a:endParaRPr lang="es-EC" sz="3200" b="1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92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419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61304" cy="7017104"/>
          </a:xfrm>
          <a:prstGeom prst="rect">
            <a:avLst/>
          </a:prstGeom>
        </p:spPr>
      </p:pic>
      <p:sp>
        <p:nvSpPr>
          <p:cNvPr id="5" name="TextBox 19">
            <a:extLst>
              <a:ext uri="{FF2B5EF4-FFF2-40B4-BE49-F238E27FC236}">
                <a16:creationId xmlns:a16="http://schemas.microsoft.com/office/drawing/2014/main" id="{A457016A-50EC-4769-BA1A-CE449779B61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296620" y="2950233"/>
            <a:ext cx="6057180" cy="11428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endParaRPr lang="es-EC" sz="2800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114300" indent="0">
              <a:lnSpc>
                <a:spcPct val="90000"/>
              </a:lnSpc>
              <a:buNone/>
            </a:pPr>
            <a:r>
              <a:rPr lang="es-EC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Unidad de Espacio Público </a:t>
            </a:r>
            <a:endParaRPr lang="en-US" sz="3600" spc="3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30324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1" y="4744400"/>
            <a:ext cx="7037538" cy="1207826"/>
          </a:xfrm>
        </p:spPr>
        <p:txBody>
          <a:bodyPr/>
          <a:lstStyle/>
          <a:p>
            <a:endParaRPr lang="es-419" dirty="0"/>
          </a:p>
        </p:txBody>
      </p:sp>
      <p:sp>
        <p:nvSpPr>
          <p:cNvPr id="4" name="Rectángulo redondeado 2">
            <a:extLst>
              <a:ext uri="{FF2B5EF4-FFF2-40B4-BE49-F238E27FC236}">
                <a16:creationId xmlns:a16="http://schemas.microsoft.com/office/drawing/2014/main" id="{B1D7C91E-FB7A-4D6F-822F-1C0BB4A7F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0121" y="365126"/>
            <a:ext cx="7280694" cy="742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Unidad</a:t>
            </a:r>
            <a:r>
              <a:rPr kumimoji="0" lang="es-EC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 </a:t>
            </a:r>
            <a:r>
              <a:rPr kumimoji="0" lang="es-EC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Espacio Público</a:t>
            </a: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4902763"/>
              </p:ext>
            </p:extLst>
          </p:nvPr>
        </p:nvGraphicFramePr>
        <p:xfrm>
          <a:off x="838200" y="1262434"/>
          <a:ext cx="10515599" cy="12406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2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01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78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953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3150">
                <a:tc>
                  <a:txBody>
                    <a:bodyPr/>
                    <a:lstStyle/>
                    <a:p>
                      <a:pPr algn="ctr"/>
                      <a:r>
                        <a:rPr lang="es-EC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 de Trámite ingresados para solicitar permisos de Uso</a:t>
                      </a:r>
                      <a:r>
                        <a:rPr lang="es-EC" sz="16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Espacio Público</a:t>
                      </a:r>
                      <a:endParaRPr lang="es-EC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C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 de Trámites aprobados para entrega de PUCA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PUCAS</a:t>
                      </a:r>
                      <a:r>
                        <a:rPr lang="es-EC" sz="16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Entregadas </a:t>
                      </a:r>
                      <a:endParaRPr lang="es-EC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184">
                <a:tc>
                  <a:txBody>
                    <a:bodyPr/>
                    <a:lstStyle/>
                    <a:p>
                      <a:pPr algn="ctr"/>
                      <a:r>
                        <a:rPr lang="es-EC" sz="16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/>
                          <a:sym typeface="Arial"/>
                        </a:rPr>
                        <a:t>626</a:t>
                      </a:r>
                      <a:endParaRPr lang="es-EC" sz="1600" b="1" dirty="0"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C" sz="1600" b="1" dirty="0">
                          <a:latin typeface="+mj-lt"/>
                          <a:cs typeface="Arial" panose="020B0604020202020204" pitchFamily="34" charset="0"/>
                        </a:rPr>
                        <a:t>546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546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184">
                <a:tc>
                  <a:txBody>
                    <a:bodyPr/>
                    <a:lstStyle/>
                    <a:p>
                      <a:pPr algn="ctr"/>
                      <a:endParaRPr lang="es-EC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C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2943652"/>
              </p:ext>
            </p:extLst>
          </p:nvPr>
        </p:nvGraphicFramePr>
        <p:xfrm>
          <a:off x="838201" y="4451230"/>
          <a:ext cx="7037538" cy="195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02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5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648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00146">
                <a:tc>
                  <a:txBody>
                    <a:bodyPr/>
                    <a:lstStyle/>
                    <a:p>
                      <a:pPr algn="ctr"/>
                      <a:r>
                        <a:rPr lang="es-EC" sz="1600" dirty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# de Mingas</a:t>
                      </a:r>
                      <a:r>
                        <a:rPr lang="es-EC" sz="1600" baseline="0" dirty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 organizadas para adecentar espacios públicos</a:t>
                      </a:r>
                      <a:endParaRPr lang="es-EC" sz="1600" dirty="0">
                        <a:solidFill>
                          <a:schemeClr val="bg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C" sz="1600" dirty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# de comerciantes participantes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Lugares recuperados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8651">
                <a:tc>
                  <a:txBody>
                    <a:bodyPr/>
                    <a:lstStyle/>
                    <a:p>
                      <a:pPr algn="ctr"/>
                      <a:r>
                        <a:rPr lang="es-EC" sz="16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/>
                          <a:sym typeface="Arial"/>
                        </a:rPr>
                        <a:t>10</a:t>
                      </a:r>
                      <a:endParaRPr lang="es-EC" sz="1600" b="1" dirty="0"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C" sz="1600" b="1" dirty="0">
                          <a:latin typeface="+mj-lt"/>
                          <a:cs typeface="Arial" panose="020B0604020202020204" pitchFamily="34" charset="0"/>
                        </a:rPr>
                        <a:t>290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Varios puntos del Centro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7185">
                <a:tc>
                  <a:txBody>
                    <a:bodyPr/>
                    <a:lstStyle/>
                    <a:p>
                      <a:pPr algn="ctr"/>
                      <a:endParaRPr lang="es-EC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C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735" y="2225617"/>
            <a:ext cx="3260785" cy="203100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356" y="2225616"/>
            <a:ext cx="3040810" cy="205606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14" y="2225616"/>
            <a:ext cx="3601738" cy="203100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991" y="4451230"/>
            <a:ext cx="3031612" cy="164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4590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Rectángulo redondeado 2">
            <a:extLst>
              <a:ext uri="{FF2B5EF4-FFF2-40B4-BE49-F238E27FC236}">
                <a16:creationId xmlns:a16="http://schemas.microsoft.com/office/drawing/2014/main" id="{B1D7C91E-FB7A-4D6F-822F-1C0BB4A7F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9132" y="365126"/>
            <a:ext cx="6918385" cy="7045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Unidad</a:t>
            </a:r>
            <a:r>
              <a:rPr kumimoji="0" lang="es-EC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 </a:t>
            </a:r>
            <a:r>
              <a:rPr kumimoji="0" lang="es-EC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Espacio Público</a:t>
            </a: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7711122"/>
              </p:ext>
            </p:extLst>
          </p:nvPr>
        </p:nvGraphicFramePr>
        <p:xfrm>
          <a:off x="838200" y="1262434"/>
          <a:ext cx="10515599" cy="16368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2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01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78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953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3150">
                <a:tc>
                  <a:txBody>
                    <a:bodyPr/>
                    <a:lstStyle/>
                    <a:p>
                      <a:pPr algn="ctr"/>
                      <a:r>
                        <a:rPr lang="es-EC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Capacitaciones 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C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 de  Comerciantes</a:t>
                      </a:r>
                      <a:r>
                        <a:rPr lang="es-EC" sz="16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participantes de las capacitaciones </a:t>
                      </a:r>
                      <a:endParaRPr lang="es-EC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Fechas de las capacitaciones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184">
                <a:tc>
                  <a:txBody>
                    <a:bodyPr/>
                    <a:lstStyle/>
                    <a:p>
                      <a:pPr algn="ctr"/>
                      <a:r>
                        <a:rPr lang="es-419" dirty="0"/>
                        <a:t>“PROGRAMA DE SENSIBILIZACIÓN Y CAPACITACIÓN A COMERCIENTES AUTÓNOMOS 2021”</a:t>
                      </a:r>
                      <a:endParaRPr lang="es-EC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C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Del 30 de septiembre al 29 de octubre 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184">
                <a:tc>
                  <a:txBody>
                    <a:bodyPr/>
                    <a:lstStyle/>
                    <a:p>
                      <a:pPr algn="ctr"/>
                      <a:endParaRPr lang="es-EC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C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Marcador de texto 4"/>
          <p:cNvSpPr>
            <a:spLocks noGrp="1"/>
          </p:cNvSpPr>
          <p:nvPr>
            <p:ph type="body" idx="1"/>
          </p:nvPr>
        </p:nvSpPr>
        <p:spPr>
          <a:xfrm>
            <a:off x="4606506" y="2954024"/>
            <a:ext cx="3761117" cy="313622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>
            <a:normAutofit fontScale="70000" lnSpcReduction="20000"/>
          </a:bodyPr>
          <a:lstStyle/>
          <a:p>
            <a:pPr marL="114300" indent="0">
              <a:buNone/>
            </a:pPr>
            <a:r>
              <a:rPr lang="es-ES" sz="2100" dirty="0">
                <a:latin typeface="+mn-lt"/>
              </a:rPr>
              <a:t>TEMAS:</a:t>
            </a:r>
            <a:endParaRPr lang="es-419" sz="2100" dirty="0">
              <a:latin typeface="+mn-lt"/>
            </a:endParaRPr>
          </a:p>
          <a:p>
            <a:pPr marL="342900" lvl="0" algn="just">
              <a:buFont typeface="+mj-lt"/>
              <a:buAutoNum type="arabicPeriod"/>
              <a:tabLst>
                <a:tab pos="457200" algn="l"/>
              </a:tabLst>
            </a:pPr>
            <a:r>
              <a:rPr lang="es-419" sz="21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Violencia de genero e intrafamiliar </a:t>
            </a:r>
            <a:endParaRPr lang="es-419" sz="2100" dirty="0">
              <a:latin typeface="+mn-lt"/>
              <a:ea typeface="Times New Roman" panose="02020603050405020304" pitchFamily="18" charset="0"/>
            </a:endParaRPr>
          </a:p>
          <a:p>
            <a:pPr marL="342900" lvl="0" algn="just">
              <a:buFont typeface="+mj-lt"/>
              <a:buAutoNum type="arabicPeriod"/>
              <a:tabLst>
                <a:tab pos="457200" algn="l"/>
              </a:tabLst>
            </a:pPr>
            <a:r>
              <a:rPr lang="es-419" sz="21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Seguridad Ciudadana (drogas) </a:t>
            </a:r>
            <a:endParaRPr lang="es-419" sz="2100" dirty="0">
              <a:latin typeface="+mn-lt"/>
              <a:ea typeface="Times New Roman" panose="02020603050405020304" pitchFamily="18" charset="0"/>
            </a:endParaRPr>
          </a:p>
          <a:p>
            <a:pPr marL="342900" lvl="0" algn="just">
              <a:buFont typeface="+mj-lt"/>
              <a:buAutoNum type="arabicPeriod"/>
              <a:tabLst>
                <a:tab pos="457200" algn="l"/>
              </a:tabLst>
            </a:pPr>
            <a:r>
              <a:rPr lang="es-419" sz="21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Uso y manejo de extintores y GLP </a:t>
            </a:r>
            <a:endParaRPr lang="es-419" sz="2100" dirty="0">
              <a:latin typeface="+mn-lt"/>
              <a:ea typeface="Times New Roman" panose="02020603050405020304" pitchFamily="18" charset="0"/>
            </a:endParaRPr>
          </a:p>
          <a:p>
            <a:pPr marL="342900" lvl="0">
              <a:buFont typeface="+mj-lt"/>
              <a:buAutoNum type="arabicPeriod"/>
              <a:tabLst>
                <a:tab pos="457200" algn="l"/>
              </a:tabLst>
            </a:pPr>
            <a:r>
              <a:rPr lang="es-419" sz="21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Manipulación de alimentos (incorporado al programa por parte de US) </a:t>
            </a:r>
            <a:endParaRPr lang="es-419" sz="2100" dirty="0">
              <a:latin typeface="+mn-lt"/>
              <a:ea typeface="Times New Roman" panose="02020603050405020304" pitchFamily="18" charset="0"/>
            </a:endParaRPr>
          </a:p>
          <a:p>
            <a:pPr marL="342900" lvl="0">
              <a:buFont typeface="+mj-lt"/>
              <a:buAutoNum type="arabicPeriod"/>
              <a:tabLst>
                <a:tab pos="457200" algn="l"/>
              </a:tabLst>
            </a:pPr>
            <a:r>
              <a:rPr lang="es-419" sz="21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Emprendimiento e Innovación, Servicio al cliente - Finanzas y Coaching - Microempresa (incorporado al programa en forma virtual)</a:t>
            </a:r>
            <a:endParaRPr lang="es-419" sz="2100" dirty="0">
              <a:latin typeface="+mn-lt"/>
              <a:ea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385" y="2954025"/>
            <a:ext cx="2992240" cy="313622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338" y="2982956"/>
            <a:ext cx="2808461" cy="310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4032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419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61304" cy="7017104"/>
          </a:xfrm>
          <a:prstGeom prst="rect">
            <a:avLst/>
          </a:prstGeom>
        </p:spPr>
      </p:pic>
      <p:sp>
        <p:nvSpPr>
          <p:cNvPr id="5" name="TextBox 19">
            <a:extLst>
              <a:ext uri="{FF2B5EF4-FFF2-40B4-BE49-F238E27FC236}">
                <a16:creationId xmlns:a16="http://schemas.microsoft.com/office/drawing/2014/main" id="{A457016A-50EC-4769-BA1A-CE449779B61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658263" y="3140015"/>
            <a:ext cx="7660258" cy="16589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endParaRPr lang="es-EC" sz="2800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90000"/>
              </a:lnSpc>
            </a:pPr>
            <a:endParaRPr lang="es-EC" sz="2800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114300" indent="0">
              <a:lnSpc>
                <a:spcPct val="90000"/>
              </a:lnSpc>
              <a:buNone/>
            </a:pPr>
            <a:r>
              <a:rPr lang="es-EC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Balcón de Servicios  Ciudadanos</a:t>
            </a:r>
            <a:endParaRPr lang="en-US" sz="3600" spc="3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3887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s-EC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s-EC" sz="53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Administración Zonal</a:t>
            </a:r>
            <a:br>
              <a:rPr lang="es-EC" sz="53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es-EC" sz="5300" b="1" spc="3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Manuela Sáenz</a:t>
            </a:r>
            <a:br>
              <a:rPr lang="en-US" sz="5300" spc="30" dirty="0">
                <a:solidFill>
                  <a:schemeClr val="accent1">
                    <a:lumMod val="75000"/>
                  </a:schemeClr>
                </a:solidFill>
              </a:rPr>
            </a:br>
            <a:endParaRPr lang="es-EC" sz="5300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5289468" cy="4123913"/>
          </a:xfrm>
        </p:spPr>
        <p:txBody>
          <a:bodyPr>
            <a:noAutofit/>
          </a:bodyPr>
          <a:lstStyle/>
          <a:p>
            <a:pPr algn="just"/>
            <a:r>
              <a:rPr lang="es-EC" sz="2000" dirty="0">
                <a:latin typeface="+mn-lt"/>
              </a:rPr>
              <a:t>Está compuesta por 4976 hectáreas. </a:t>
            </a:r>
          </a:p>
          <a:p>
            <a:pPr algn="just"/>
            <a:r>
              <a:rPr lang="es-EC" sz="2000" dirty="0">
                <a:latin typeface="+mn-lt"/>
              </a:rPr>
              <a:t>Sus límites más importantes son: </a:t>
            </a:r>
          </a:p>
          <a:p>
            <a:pPr marL="114300" indent="0" algn="just">
              <a:buNone/>
            </a:pPr>
            <a:r>
              <a:rPr lang="es-EC" sz="2000" dirty="0">
                <a:latin typeface="+mn-lt"/>
              </a:rPr>
              <a:t>Norte: Av. Universitaria, Pérez Guerrero, Patria y Ladrón de Guevara. </a:t>
            </a:r>
          </a:p>
          <a:p>
            <a:pPr marL="114300" indent="0" algn="just">
              <a:buNone/>
            </a:pPr>
            <a:r>
              <a:rPr lang="es-EC" sz="2000" dirty="0">
                <a:latin typeface="+mn-lt"/>
              </a:rPr>
              <a:t>Sur: Calles Los Libertadores, </a:t>
            </a:r>
            <a:r>
              <a:rPr lang="es-EC" sz="2000" dirty="0" err="1">
                <a:latin typeface="+mn-lt"/>
              </a:rPr>
              <a:t>Ferusola</a:t>
            </a:r>
            <a:r>
              <a:rPr lang="es-EC" sz="2000" dirty="0">
                <a:latin typeface="+mn-lt"/>
              </a:rPr>
              <a:t>, </a:t>
            </a:r>
            <a:r>
              <a:rPr lang="es-EC" sz="2000" dirty="0" err="1">
                <a:latin typeface="+mn-lt"/>
              </a:rPr>
              <a:t>Necochea</a:t>
            </a:r>
            <a:r>
              <a:rPr lang="es-EC" sz="2000" dirty="0">
                <a:latin typeface="+mn-lt"/>
              </a:rPr>
              <a:t>, María de la Torre, El Sena, Pedro Pinto Guzmán y la quebrada El Conejo.</a:t>
            </a:r>
          </a:p>
          <a:p>
            <a:pPr marL="114300" indent="0" algn="just">
              <a:buNone/>
            </a:pPr>
            <a:r>
              <a:rPr lang="es-EC" sz="2000" dirty="0">
                <a:latin typeface="+mn-lt"/>
              </a:rPr>
              <a:t>Este: Parte de la Av. Simón Bolívar o Nueva Av. Oriental, sector Monjas- </a:t>
            </a:r>
            <a:r>
              <a:rPr lang="es-EC" sz="2000" dirty="0" err="1">
                <a:latin typeface="+mn-lt"/>
              </a:rPr>
              <a:t>Puengasí</a:t>
            </a:r>
            <a:endParaRPr lang="es-EC" sz="2000" dirty="0">
              <a:latin typeface="+mn-lt"/>
            </a:endParaRPr>
          </a:p>
          <a:p>
            <a:pPr marL="114300" indent="0" algn="just">
              <a:buNone/>
            </a:pPr>
            <a:r>
              <a:rPr lang="es-EC" sz="2000" dirty="0">
                <a:latin typeface="+mn-lt"/>
              </a:rPr>
              <a:t>Oeste: Las Laderas del Pichincha </a:t>
            </a:r>
          </a:p>
          <a:p>
            <a:endParaRPr lang="es-EC" sz="20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0176" y="1961322"/>
            <a:ext cx="5220581" cy="398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1597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2493459"/>
            <a:ext cx="5459083" cy="347002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s-ES" sz="1900" dirty="0">
                <a:latin typeface="+mn-lt"/>
              </a:rPr>
              <a:t>El Mega Balcón de Servicios Manuela Sáenz es considerado como la matriz de los balcones de atención al usuario, por su ubicación estratégica y su cercanía con la Alcaldía y el resto de dependencias municipales. </a:t>
            </a:r>
          </a:p>
          <a:p>
            <a:r>
              <a:rPr lang="es-ES" sz="1900" dirty="0">
                <a:latin typeface="+mn-lt"/>
              </a:rPr>
              <a:t>Es uno de los más altos en relación a otros puntos de atención.</a:t>
            </a:r>
          </a:p>
          <a:p>
            <a:r>
              <a:rPr lang="es-ES" sz="1900" dirty="0">
                <a:latin typeface="+mn-lt"/>
              </a:rPr>
              <a:t>Tiene relación directa con la tramitología municipal y el usuario interno y externo.</a:t>
            </a:r>
            <a:endParaRPr lang="es-419" sz="1900" dirty="0">
              <a:latin typeface="+mn-lt"/>
            </a:endParaRPr>
          </a:p>
          <a:p>
            <a:pPr algn="just"/>
            <a:endParaRPr lang="es-419" dirty="0"/>
          </a:p>
          <a:p>
            <a:pPr algn="just"/>
            <a:endParaRPr lang="es-419" dirty="0"/>
          </a:p>
        </p:txBody>
      </p:sp>
      <p:sp>
        <p:nvSpPr>
          <p:cNvPr id="4" name="Rectángulo redondeado 2">
            <a:extLst>
              <a:ext uri="{FF2B5EF4-FFF2-40B4-BE49-F238E27FC236}">
                <a16:creationId xmlns:a16="http://schemas.microsoft.com/office/drawing/2014/main" id="{B1D7C91E-FB7A-4D6F-822F-1C0BB4A7F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1108" y="365125"/>
            <a:ext cx="7453223" cy="8770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Mega Balcón de Servicios Ciudadanos</a:t>
            </a: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2199593"/>
              </p:ext>
            </p:extLst>
          </p:nvPr>
        </p:nvGraphicFramePr>
        <p:xfrm>
          <a:off x="838200" y="1414732"/>
          <a:ext cx="10515599" cy="11209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2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01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78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953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0424">
                <a:tc>
                  <a:txBody>
                    <a:bodyPr/>
                    <a:lstStyle/>
                    <a:p>
                      <a:pPr algn="ctr"/>
                      <a:r>
                        <a:rPr lang="es-EC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Número de Ventanillas 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C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Público Atendido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LUAES Entregadas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502">
                <a:tc>
                  <a:txBody>
                    <a:bodyPr/>
                    <a:lstStyle/>
                    <a:p>
                      <a:pPr algn="ctr"/>
                      <a:r>
                        <a:rPr lang="es-EC" sz="1800" b="0" u="non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/>
                          <a:sym typeface="Arial"/>
                        </a:rPr>
                        <a:t>13</a:t>
                      </a:r>
                      <a:endParaRPr lang="es-EC" sz="1800" b="0" u="none" dirty="0"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C" sz="1800" b="0" dirty="0">
                          <a:latin typeface="+mj-lt"/>
                          <a:cs typeface="Arial" panose="020B0604020202020204" pitchFamily="34" charset="0"/>
                        </a:rPr>
                        <a:t>12.251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Arial"/>
                        </a:rPr>
                        <a:t>9.736</a:t>
                      </a:r>
                      <a:endParaRPr lang="es-EC" sz="18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991">
                <a:tc>
                  <a:txBody>
                    <a:bodyPr/>
                    <a:lstStyle/>
                    <a:p>
                      <a:pPr algn="ctr"/>
                      <a:endParaRPr lang="es-EC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C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487" y="2535716"/>
            <a:ext cx="4957312" cy="342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5601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518249"/>
            <a:ext cx="6615023" cy="4658714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70000" lnSpcReduction="20000"/>
          </a:bodyPr>
          <a:lstStyle/>
          <a:p>
            <a:pPr marL="114300" lvl="0" indent="0">
              <a:buNone/>
            </a:pPr>
            <a:r>
              <a:rPr lang="es-ES" dirty="0">
                <a:solidFill>
                  <a:schemeClr val="accent1"/>
                </a:solidFill>
                <a:latin typeface="+mn-lt"/>
              </a:rPr>
              <a:t>VENTANILLAS:</a:t>
            </a:r>
          </a:p>
          <a:p>
            <a:pPr marL="114300" lvl="0" indent="0">
              <a:buNone/>
            </a:pPr>
            <a:endParaRPr lang="es-ES" dirty="0">
              <a:solidFill>
                <a:schemeClr val="accent1"/>
              </a:solidFill>
              <a:latin typeface="+mn-lt"/>
            </a:endParaRPr>
          </a:p>
          <a:p>
            <a:pPr marL="628650" lvl="0" indent="-514350">
              <a:buFont typeface="+mj-lt"/>
              <a:buAutoNum type="arabicPeriod"/>
            </a:pPr>
            <a:r>
              <a:rPr lang="es-ES" sz="2600" dirty="0">
                <a:latin typeface="+mn-lt"/>
              </a:rPr>
              <a:t>Apertura, Actualización y Cierre de Patente Municipal</a:t>
            </a:r>
            <a:endParaRPr lang="es-419" sz="2600" dirty="0">
              <a:latin typeface="+mn-lt"/>
            </a:endParaRPr>
          </a:p>
          <a:p>
            <a:pPr marL="628650" lvl="0" indent="-514350">
              <a:buFont typeface="+mj-lt"/>
              <a:buAutoNum type="arabicPeriod"/>
            </a:pPr>
            <a:r>
              <a:rPr lang="es-ES" sz="2600" dirty="0">
                <a:latin typeface="+mn-lt"/>
              </a:rPr>
              <a:t>Reclamos Administrativos, Patente, Impuesto Predial, Transferencias de Dominio</a:t>
            </a:r>
            <a:endParaRPr lang="es-419" sz="2600" dirty="0">
              <a:latin typeface="+mn-lt"/>
            </a:endParaRPr>
          </a:p>
          <a:p>
            <a:pPr marL="628650" lvl="0" indent="-514350">
              <a:buFont typeface="+mj-lt"/>
              <a:buAutoNum type="arabicPeriod"/>
            </a:pPr>
            <a:r>
              <a:rPr lang="es-ES" sz="2600" dirty="0">
                <a:latin typeface="+mn-lt"/>
              </a:rPr>
              <a:t>Ingresos de Documentos </a:t>
            </a:r>
          </a:p>
          <a:p>
            <a:pPr marL="628650" lvl="0" indent="-514350">
              <a:buFont typeface="+mj-lt"/>
              <a:buAutoNum type="arabicPeriod"/>
            </a:pPr>
            <a:r>
              <a:rPr lang="es-ES" sz="2600" dirty="0">
                <a:latin typeface="+mn-lt"/>
              </a:rPr>
              <a:t>Gestión Urbana (licencias de construcción)</a:t>
            </a:r>
            <a:endParaRPr lang="es-419" sz="2600" dirty="0">
              <a:latin typeface="+mn-lt"/>
            </a:endParaRPr>
          </a:p>
          <a:p>
            <a:pPr marL="628650" lvl="0" indent="-514350">
              <a:buFont typeface="+mj-lt"/>
              <a:buAutoNum type="arabicPeriod"/>
            </a:pPr>
            <a:r>
              <a:rPr lang="es-ES" sz="2600" dirty="0" err="1">
                <a:latin typeface="+mn-lt"/>
              </a:rPr>
              <a:t>Telepeaje</a:t>
            </a:r>
            <a:r>
              <a:rPr lang="es-ES" sz="2600" dirty="0">
                <a:latin typeface="+mn-lt"/>
              </a:rPr>
              <a:t> Túnel </a:t>
            </a:r>
            <a:r>
              <a:rPr lang="es-ES" sz="2600" dirty="0" err="1">
                <a:latin typeface="+mn-lt"/>
              </a:rPr>
              <a:t>Guayasamín</a:t>
            </a:r>
            <a:endParaRPr lang="es-419" sz="2600" dirty="0">
              <a:latin typeface="+mn-lt"/>
            </a:endParaRPr>
          </a:p>
          <a:p>
            <a:pPr marL="628650" lvl="0" indent="-514350">
              <a:buFont typeface="+mj-lt"/>
              <a:buAutoNum type="arabicPeriod"/>
            </a:pPr>
            <a:r>
              <a:rPr lang="es-ES" sz="2600" dirty="0">
                <a:latin typeface="+mn-lt"/>
              </a:rPr>
              <a:t>Agencia Metropolitana de Tránsito</a:t>
            </a:r>
            <a:endParaRPr lang="es-419" sz="2600" dirty="0">
              <a:latin typeface="+mn-lt"/>
            </a:endParaRPr>
          </a:p>
          <a:p>
            <a:pPr marL="628650" lvl="0" indent="-514350">
              <a:buFont typeface="+mj-lt"/>
              <a:buAutoNum type="arabicPeriod"/>
            </a:pPr>
            <a:r>
              <a:rPr lang="es-ES" sz="2600" dirty="0">
                <a:latin typeface="+mn-lt"/>
              </a:rPr>
              <a:t>Agencia Metropolitana de Control</a:t>
            </a:r>
            <a:endParaRPr lang="es-419" sz="2600" dirty="0">
              <a:latin typeface="+mn-lt"/>
            </a:endParaRPr>
          </a:p>
          <a:p>
            <a:pPr marL="628650" lvl="0" indent="-514350">
              <a:buFont typeface="+mj-lt"/>
              <a:buAutoNum type="arabicPeriod"/>
            </a:pPr>
            <a:r>
              <a:rPr lang="es-ES" sz="2600" dirty="0">
                <a:latin typeface="+mn-lt"/>
              </a:rPr>
              <a:t>EPMMOP</a:t>
            </a:r>
            <a:endParaRPr lang="es-419" sz="2600" dirty="0">
              <a:latin typeface="+mn-lt"/>
            </a:endParaRPr>
          </a:p>
          <a:p>
            <a:pPr marL="628650" lvl="0" indent="-514350">
              <a:buFont typeface="+mj-lt"/>
              <a:buAutoNum type="arabicPeriod"/>
            </a:pPr>
            <a:r>
              <a:rPr lang="es-ES" sz="2600" dirty="0">
                <a:latin typeface="+mn-lt"/>
              </a:rPr>
              <a:t>Catastro (Atención y Solución Rápida)</a:t>
            </a:r>
            <a:endParaRPr lang="es-419" sz="2600" dirty="0">
              <a:latin typeface="+mn-lt"/>
            </a:endParaRPr>
          </a:p>
          <a:p>
            <a:pPr marL="628650" lvl="0" indent="-514350">
              <a:buFont typeface="+mj-lt"/>
              <a:buAutoNum type="arabicPeriod"/>
            </a:pPr>
            <a:r>
              <a:rPr lang="es-ES" sz="2600" dirty="0">
                <a:latin typeface="+mn-lt"/>
              </a:rPr>
              <a:t>Transferencia de Dominio</a:t>
            </a:r>
            <a:endParaRPr lang="es-419" sz="2600" dirty="0">
              <a:latin typeface="+mn-lt"/>
            </a:endParaRPr>
          </a:p>
          <a:p>
            <a:pPr marL="628650" lvl="0" indent="-514350">
              <a:buFont typeface="+mj-lt"/>
              <a:buAutoNum type="arabicPeriod"/>
            </a:pPr>
            <a:r>
              <a:rPr lang="es-ES" sz="2600" dirty="0">
                <a:latin typeface="+mn-lt"/>
              </a:rPr>
              <a:t>Quito Turismo</a:t>
            </a:r>
            <a:endParaRPr lang="es-419" sz="2600" dirty="0">
              <a:latin typeface="+mn-lt"/>
            </a:endParaRPr>
          </a:p>
          <a:p>
            <a:endParaRPr lang="es-419" dirty="0"/>
          </a:p>
        </p:txBody>
      </p:sp>
      <p:sp>
        <p:nvSpPr>
          <p:cNvPr id="4" name="Rectángulo redondeado 2">
            <a:extLst>
              <a:ext uri="{FF2B5EF4-FFF2-40B4-BE49-F238E27FC236}">
                <a16:creationId xmlns:a16="http://schemas.microsoft.com/office/drawing/2014/main" id="{B1D7C91E-FB7A-4D6F-822F-1C0BB4A7F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0121" y="365125"/>
            <a:ext cx="7177178" cy="8425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Mega Balcón de Servicios Ciudadanos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508" y="3892894"/>
            <a:ext cx="3676292" cy="220625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508" y="1598268"/>
            <a:ext cx="3676292" cy="221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9756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61304" cy="701710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1857" y="3115783"/>
            <a:ext cx="6850143" cy="1455485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5296619" y="4296655"/>
            <a:ext cx="640080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endParaRPr lang="es-EC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s-EC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Fortalecimiento del Sistema de Participación Ciudadana (actividades )</a:t>
            </a:r>
            <a:endParaRPr lang="en-US" spc="3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6043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10"/>
          <a:stretch/>
        </p:blipFill>
        <p:spPr>
          <a:xfrm>
            <a:off x="-1" y="4423400"/>
            <a:ext cx="3201158" cy="129735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6851"/>
          <a:stretch/>
        </p:blipFill>
        <p:spPr>
          <a:xfrm>
            <a:off x="3201157" y="4423400"/>
            <a:ext cx="2857784" cy="190518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52"/>
          <a:stretch/>
        </p:blipFill>
        <p:spPr>
          <a:xfrm>
            <a:off x="5842838" y="4423399"/>
            <a:ext cx="3840067" cy="129735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04" r="17251" b="15828"/>
          <a:stretch/>
        </p:blipFill>
        <p:spPr>
          <a:xfrm>
            <a:off x="8955346" y="4423400"/>
            <a:ext cx="3236654" cy="1297358"/>
          </a:xfrm>
          <a:prstGeom prst="rect">
            <a:avLst/>
          </a:prstGeom>
        </p:spPr>
      </p:pic>
      <p:sp>
        <p:nvSpPr>
          <p:cNvPr id="6" name="TextBox 19">
            <a:extLst>
              <a:ext uri="{FF2B5EF4-FFF2-40B4-BE49-F238E27FC236}">
                <a16:creationId xmlns:a16="http://schemas.microsoft.com/office/drawing/2014/main" id="{A457016A-50EC-4769-BA1A-CE449779B61D}"/>
              </a:ext>
            </a:extLst>
          </p:cNvPr>
          <p:cNvSpPr txBox="1"/>
          <p:nvPr/>
        </p:nvSpPr>
        <p:spPr>
          <a:xfrm>
            <a:off x="1716488" y="402344"/>
            <a:ext cx="8462112" cy="7755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C" sz="28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Ejecución 2021 Sistema Metropolitano de Participación Ciudadana</a:t>
            </a:r>
            <a:endParaRPr lang="en-US" spc="3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674189" y="1445165"/>
            <a:ext cx="6392538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C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Fortalecimiento del Sistema de Participación Ciudadana (actividades )</a:t>
            </a:r>
            <a:endParaRPr lang="en-US" spc="3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3081250" y="1731397"/>
            <a:ext cx="6390554" cy="1671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buClrTx/>
              <a:defRPr/>
            </a:pPr>
            <a:endParaRPr lang="es-EC" b="1" kern="1200" dirty="0">
              <a:solidFill>
                <a:srgbClr val="4472C4">
                  <a:lumMod val="75000"/>
                </a:srgbClr>
              </a:solidFill>
              <a:latin typeface="Century Gothic" panose="020B0502020202020204" pitchFamily="34" charset="0"/>
            </a:endParaRPr>
          </a:p>
          <a:p>
            <a:pPr lvl="0" algn="ctr">
              <a:lnSpc>
                <a:spcPct val="90000"/>
              </a:lnSpc>
              <a:buClrTx/>
              <a:defRPr/>
            </a:pPr>
            <a:endParaRPr lang="es-EC" b="1" kern="1200" dirty="0">
              <a:solidFill>
                <a:srgbClr val="4472C4">
                  <a:lumMod val="75000"/>
                </a:srgbClr>
              </a:solidFill>
              <a:latin typeface="Century Gothic" panose="020B0502020202020204" pitchFamily="34" charset="0"/>
            </a:endParaRPr>
          </a:p>
          <a:p>
            <a:pPr lvl="0" algn="ctr">
              <a:lnSpc>
                <a:spcPct val="90000"/>
              </a:lnSpc>
              <a:buClrTx/>
              <a:defRPr/>
            </a:pPr>
            <a:endParaRPr lang="es-EC" b="1" kern="1200" dirty="0">
              <a:solidFill>
                <a:srgbClr val="4472C4">
                  <a:lumMod val="75000"/>
                </a:srgbClr>
              </a:solidFill>
              <a:latin typeface="Century Gothic" panose="020B0502020202020204" pitchFamily="34" charset="0"/>
            </a:endParaRPr>
          </a:p>
          <a:p>
            <a:pPr lvl="0" algn="ctr">
              <a:lnSpc>
                <a:spcPct val="90000"/>
              </a:lnSpc>
              <a:buClrTx/>
              <a:defRPr/>
            </a:pPr>
            <a:r>
              <a:rPr lang="es-EC" sz="2400" b="1" kern="1200" dirty="0">
                <a:solidFill>
                  <a:srgbClr val="4472C4">
                    <a:lumMod val="75000"/>
                  </a:srgbClr>
                </a:solidFill>
                <a:latin typeface="Century Gothic" panose="020B0502020202020204" pitchFamily="34" charset="0"/>
              </a:rPr>
              <a:t>DIRECCIÓN DE GESTIÓN PARTICIPATIVA</a:t>
            </a:r>
          </a:p>
          <a:p>
            <a:pPr lvl="0" algn="ctr">
              <a:lnSpc>
                <a:spcPct val="90000"/>
              </a:lnSpc>
              <a:buClrTx/>
              <a:defRPr/>
            </a:pPr>
            <a:r>
              <a:rPr lang="es-EC" sz="2400" b="1" kern="1200" dirty="0">
                <a:solidFill>
                  <a:srgbClr val="4472C4">
                    <a:lumMod val="75000"/>
                  </a:srgbClr>
                </a:solidFill>
                <a:latin typeface="Century Gothic" panose="020B0502020202020204" pitchFamily="34" charset="0"/>
              </a:rPr>
              <a:t> </a:t>
            </a:r>
          </a:p>
          <a:p>
            <a:pPr lvl="0" algn="ctr">
              <a:lnSpc>
                <a:spcPct val="90000"/>
              </a:lnSpc>
              <a:buClrTx/>
              <a:defRPr/>
            </a:pPr>
            <a:r>
              <a:rPr lang="es-EC" sz="2400" b="1" kern="1200" spc="30" dirty="0">
                <a:solidFill>
                  <a:srgbClr val="4472C4">
                    <a:lumMod val="75000"/>
                  </a:srgbClr>
                </a:solidFill>
                <a:latin typeface="Century Gothic" panose="020B0502020202020204" pitchFamily="34" charset="0"/>
              </a:rPr>
              <a:t>UNIDAD DE GESTIÓN PARTICIPATIVA</a:t>
            </a:r>
            <a:endParaRPr lang="en-US" sz="2400" kern="1200" spc="30" dirty="0">
              <a:solidFill>
                <a:srgbClr val="4472C4">
                  <a:lumMod val="75000"/>
                </a:srgbClr>
              </a:solidFill>
              <a:latin typeface="Calibri" panose="020F0502020204030204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4652" y="-79552"/>
            <a:ext cx="12461304" cy="7017104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 rot="10800000" flipV="1">
            <a:off x="4882549" y="3790427"/>
            <a:ext cx="6814869" cy="951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buClrTx/>
              <a:defRPr/>
            </a:pPr>
            <a:endParaRPr lang="es-EC" b="1" kern="1200" dirty="0">
              <a:solidFill>
                <a:srgbClr val="4472C4">
                  <a:lumMod val="75000"/>
                </a:srgbClr>
              </a:solidFill>
              <a:latin typeface="Century Gothic" panose="020B0502020202020204" pitchFamily="34" charset="0"/>
            </a:endParaRPr>
          </a:p>
          <a:p>
            <a:pPr lvl="0" algn="ctr">
              <a:lnSpc>
                <a:spcPct val="90000"/>
              </a:lnSpc>
              <a:buClrTx/>
              <a:defRPr/>
            </a:pPr>
            <a:r>
              <a:rPr lang="es-EC" sz="2400" b="1" kern="12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DIRECCIÓN DE GESTIÓN PARTICIPATIVA</a:t>
            </a:r>
          </a:p>
          <a:p>
            <a:pPr lvl="0" algn="ctr">
              <a:lnSpc>
                <a:spcPct val="90000"/>
              </a:lnSpc>
              <a:buClrTx/>
              <a:defRPr/>
            </a:pPr>
            <a:r>
              <a:rPr lang="es-EC" sz="2400" b="1" kern="1200" dirty="0">
                <a:solidFill>
                  <a:srgbClr val="4472C4">
                    <a:lumMod val="75000"/>
                  </a:srgbClr>
                </a:solidFill>
                <a:latin typeface="Century Gothic" panose="020B050202020202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931654" y="2260121"/>
            <a:ext cx="4941642" cy="424731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sz="1500" dirty="0">
                <a:latin typeface="+mn-lt"/>
              </a:rPr>
              <a:t>1 Asamblea Zonal </a:t>
            </a:r>
          </a:p>
          <a:p>
            <a:r>
              <a:rPr lang="es-419" sz="1500" dirty="0">
                <a:latin typeface="+mn-lt"/>
              </a:rPr>
              <a:t>      Ciudadanía beneficiada : 115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419" sz="15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sz="1500" dirty="0">
                <a:latin typeface="+mn-lt"/>
              </a:rPr>
              <a:t>50 Socializaciones del Código Municipal Libro 1.3 Título II.       Ciudadanía beneficiada : 1000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419" sz="15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sz="1500" dirty="0">
                <a:latin typeface="+mn-lt"/>
              </a:rPr>
              <a:t>130 Mingas de Recuperación de Espacio Público       Ciudadanía beneficiada : 2000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419" sz="15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sz="1500" dirty="0">
                <a:latin typeface="+mn-lt"/>
              </a:rPr>
              <a:t>1 Escuela de Formación Ciudadana Implementada </a:t>
            </a:r>
          </a:p>
          <a:p>
            <a:r>
              <a:rPr lang="es-419" sz="1500" dirty="0">
                <a:latin typeface="+mn-lt"/>
              </a:rPr>
              <a:t>     Ciudadanía beneficiada : 45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419" sz="15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sz="1500" dirty="0">
                <a:latin typeface="+mn-lt"/>
              </a:rPr>
              <a:t>5 Audiencias Públicas</a:t>
            </a:r>
          </a:p>
          <a:p>
            <a:r>
              <a:rPr lang="es-419" sz="1500" dirty="0">
                <a:latin typeface="+mn-lt"/>
              </a:rPr>
              <a:t>     Ciudadanía beneficiada : 47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419" sz="15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sz="1500" dirty="0">
                <a:latin typeface="+mn-lt"/>
              </a:rPr>
              <a:t>Conformación de espacios del Sistema de Participación ciudadana.   </a:t>
            </a:r>
          </a:p>
          <a:p>
            <a:r>
              <a:rPr lang="es-419" sz="1500" dirty="0">
                <a:latin typeface="+mn-lt"/>
              </a:rPr>
              <a:t>      Ciudadanía beneficiada : 1.623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0156" y="1789043"/>
            <a:ext cx="2597121" cy="209748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4137" y="1789042"/>
            <a:ext cx="2554445" cy="209748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8717" y="4013150"/>
            <a:ext cx="3090840" cy="2029841"/>
          </a:xfrm>
          <a:prstGeom prst="rect">
            <a:avLst/>
          </a:prstGeom>
        </p:spPr>
      </p:pic>
      <p:sp>
        <p:nvSpPr>
          <p:cNvPr id="10" name="Rectángulo redondeado 9"/>
          <p:cNvSpPr/>
          <p:nvPr/>
        </p:nvSpPr>
        <p:spPr>
          <a:xfrm>
            <a:off x="931654" y="517586"/>
            <a:ext cx="9092240" cy="10339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   </a:t>
            </a:r>
            <a:r>
              <a:rPr kumimoji="0" lang="es-EC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Unidad de Gestión Participativa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Fomentar el cumplimiento del ejercicio activo y permanente de los derechos de participación ciudadana y el fortalecimiento de las habilidades y destrezas del voluntariado juvenil.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ángulo redondeado 2">
            <a:extLst>
              <a:ext uri="{FF2B5EF4-FFF2-40B4-BE49-F238E27FC236}">
                <a16:creationId xmlns:a16="http://schemas.microsoft.com/office/drawing/2014/main" id="{B1D7C91E-FB7A-4D6F-822F-1C0BB4A7F1B8}"/>
              </a:ext>
            </a:extLst>
          </p:cNvPr>
          <p:cNvSpPr txBox="1">
            <a:spLocks/>
          </p:cNvSpPr>
          <p:nvPr/>
        </p:nvSpPr>
        <p:spPr>
          <a:xfrm>
            <a:off x="2018580" y="1682393"/>
            <a:ext cx="2173857" cy="4468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rtlCol="0" anchor="ctr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s-EC" sz="32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Actividades</a:t>
            </a:r>
          </a:p>
        </p:txBody>
      </p:sp>
    </p:spTree>
    <p:extLst>
      <p:ext uri="{BB962C8B-B14F-4D97-AF65-F5344CB8AC3E}">
        <p14:creationId xmlns:p14="http://schemas.microsoft.com/office/powerpoint/2010/main" val="14461853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0390" y="1474283"/>
            <a:ext cx="3870875" cy="211825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/>
          <a:srcRect b="9389"/>
          <a:stretch/>
        </p:blipFill>
        <p:spPr>
          <a:xfrm>
            <a:off x="6950390" y="3795622"/>
            <a:ext cx="3870875" cy="2010897"/>
          </a:xfrm>
          <a:prstGeom prst="rect">
            <a:avLst/>
          </a:prstGeom>
        </p:spPr>
      </p:pic>
      <p:sp>
        <p:nvSpPr>
          <p:cNvPr id="9" name="Rectángulo redondeado 8"/>
          <p:cNvSpPr/>
          <p:nvPr/>
        </p:nvSpPr>
        <p:spPr>
          <a:xfrm>
            <a:off x="2208363" y="517586"/>
            <a:ext cx="7435970" cy="7936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Unidad de Gestión Participativa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400" b="1" kern="1200" dirty="0">
                <a:solidFill>
                  <a:prstClr val="white"/>
                </a:solidFill>
                <a:latin typeface="+mj-lt"/>
                <a:cs typeface="Arial" panose="020B0604020202020204" pitchFamily="34" charset="0"/>
              </a:rPr>
              <a:t>Ejecución 2021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640096" y="2562419"/>
            <a:ext cx="5883214" cy="286232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"/>
              <a:tabLst>
                <a:tab pos="457200" algn="l"/>
              </a:tabLst>
            </a:pPr>
            <a:r>
              <a:rPr lang="es-EC" sz="2000" dirty="0"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3  Proyectos Sociales aprobados en presupuestos participativos, con 1436 ciudadanos beneficiados</a:t>
            </a:r>
            <a:r>
              <a:rPr lang="pt-BR" sz="2000" dirty="0"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es-419" sz="2000" dirty="0">
              <a:latin typeface="+mn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es-EC" sz="2000" dirty="0"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      </a:t>
            </a:r>
            <a:endParaRPr lang="es-419" sz="2000" dirty="0">
              <a:latin typeface="+mn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"/>
              <a:tabLst>
                <a:tab pos="457200" algn="l"/>
              </a:tabLst>
            </a:pPr>
            <a:r>
              <a:rPr lang="es-EC" sz="2000" dirty="0"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104  Asambleas Parroquiales o Cabildos- Sub sectoriales, con 250 ciudadanos beneficiados</a:t>
            </a:r>
            <a:endParaRPr lang="es-419" sz="2000" dirty="0">
              <a:latin typeface="+mn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es-419" sz="20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</a:p>
          <a:p>
            <a:pPr marL="342900" lvl="0" indent="-342900">
              <a:buFont typeface="Wingdings" panose="05000000000000000000" pitchFamily="2" charset="2"/>
              <a:buChar char=""/>
              <a:tabLst>
                <a:tab pos="457200" algn="l"/>
              </a:tabLst>
            </a:pPr>
            <a:r>
              <a:rPr lang="es-EC" sz="2000" dirty="0"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5  Asambleas de Presupuesto Participativo, con 195 asistentes</a:t>
            </a:r>
            <a:endParaRPr lang="es-419" sz="2000" dirty="0">
              <a:effectLst/>
              <a:latin typeface="+mn-lt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7877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746124" y="1311215"/>
            <a:ext cx="6796513" cy="480131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s-419" sz="1800" dirty="0">
                <a:latin typeface="+mn-lt"/>
              </a:rPr>
              <a:t>13 Colonias Vacacionales  virtuales y </a:t>
            </a:r>
            <a:r>
              <a:rPr lang="es-419" sz="1800" dirty="0" err="1">
                <a:latin typeface="+mn-lt"/>
              </a:rPr>
              <a:t>semi</a:t>
            </a:r>
            <a:r>
              <a:rPr lang="es-419" sz="1800" dirty="0">
                <a:latin typeface="+mn-lt"/>
              </a:rPr>
              <a:t> presenciales  </a:t>
            </a:r>
          </a:p>
          <a:p>
            <a:r>
              <a:rPr lang="es-419" sz="1800" dirty="0">
                <a:latin typeface="+mn-lt"/>
              </a:rPr>
              <a:t>	</a:t>
            </a:r>
          </a:p>
          <a:p>
            <a:r>
              <a:rPr lang="es-419" sz="1800" dirty="0">
                <a:latin typeface="+mn-lt"/>
              </a:rPr>
              <a:t>1200 Niñas y niños beneficiados 	                                                     </a:t>
            </a:r>
          </a:p>
          <a:p>
            <a:r>
              <a:rPr lang="es-419" sz="1800" dirty="0">
                <a:latin typeface="+mn-lt"/>
              </a:rPr>
              <a:t> </a:t>
            </a:r>
          </a:p>
          <a:p>
            <a:r>
              <a:rPr lang="es-419" sz="1800" dirty="0">
                <a:latin typeface="+mn-lt"/>
              </a:rPr>
              <a:t>160 Voluntarios Involucrados 	</a:t>
            </a:r>
          </a:p>
          <a:p>
            <a:r>
              <a:rPr lang="es-419" sz="1800" dirty="0">
                <a:latin typeface="+mn-lt"/>
              </a:rPr>
              <a:t> </a:t>
            </a:r>
          </a:p>
          <a:p>
            <a:r>
              <a:rPr lang="es-419" sz="1800" dirty="0">
                <a:latin typeface="+mn-lt"/>
              </a:rPr>
              <a:t>1360 Beneficiados con colonias vacacionales </a:t>
            </a:r>
          </a:p>
          <a:p>
            <a:r>
              <a:rPr lang="es-419" sz="1800" dirty="0">
                <a:latin typeface="+mn-lt"/>
              </a:rPr>
              <a:t>	</a:t>
            </a:r>
          </a:p>
          <a:p>
            <a:r>
              <a:rPr lang="es-419" sz="1800" dirty="0">
                <a:latin typeface="+mn-lt"/>
              </a:rPr>
              <a:t>160 Jóvenes capacitados y sensibilizados en temáticas que fortalecieron su participación ciudadana en favor de sus comunidades 	</a:t>
            </a:r>
          </a:p>
          <a:p>
            <a:r>
              <a:rPr lang="es-419" sz="1800" dirty="0">
                <a:latin typeface="+mn-lt"/>
              </a:rPr>
              <a:t>	                                                     </a:t>
            </a:r>
          </a:p>
          <a:p>
            <a:r>
              <a:rPr lang="es-419" sz="1800" dirty="0">
                <a:latin typeface="+mn-lt"/>
              </a:rPr>
              <a:t>12 Talleres impartidos</a:t>
            </a:r>
          </a:p>
          <a:p>
            <a:r>
              <a:rPr lang="es-419" sz="1800" dirty="0">
                <a:latin typeface="+mn-lt"/>
              </a:rPr>
              <a:t>5 Espacios públicos intervenidos con Arte Urbano </a:t>
            </a:r>
          </a:p>
          <a:p>
            <a:r>
              <a:rPr lang="es-419" sz="1800" dirty="0">
                <a:latin typeface="+mn-lt"/>
              </a:rPr>
              <a:t> </a:t>
            </a:r>
          </a:p>
          <a:p>
            <a:r>
              <a:rPr lang="es-419" sz="1800" dirty="0">
                <a:latin typeface="+mn-lt"/>
              </a:rPr>
              <a:t>8 Talleres de Arte y Dibujo, impartidos a jóvenes para potencializar habilidades y destrezas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1915" y="1311215"/>
            <a:ext cx="3850807" cy="248440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1915" y="3968151"/>
            <a:ext cx="3850807" cy="2062393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2191109" y="310552"/>
            <a:ext cx="7073662" cy="8281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Voluntariado Quito Acción 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400" b="1" kern="1200" dirty="0">
                <a:solidFill>
                  <a:prstClr val="white"/>
                </a:solidFill>
                <a:latin typeface="+mj-lt"/>
                <a:cs typeface="Arial" panose="020B0604020202020204" pitchFamily="34" charset="0"/>
              </a:rPr>
              <a:t>Colonias Vacacionales Ejecución 2021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7074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622578" y="1867131"/>
            <a:ext cx="4751717" cy="4264624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lvl="0" indent="0" algn="ctr">
              <a:buClr>
                <a:srgbClr val="000000"/>
              </a:buClr>
              <a:buSzPts val="1600"/>
              <a:buNone/>
            </a:pPr>
            <a:r>
              <a:rPr lang="es-EC" sz="1600" b="1" dirty="0">
                <a:solidFill>
                  <a:srgbClr val="000000"/>
                </a:solidFill>
                <a:latin typeface="+mn-lt"/>
              </a:rPr>
              <a:t>PROGRAMA: CORRESPONSABILIDAD CIUDADANA</a:t>
            </a:r>
          </a:p>
          <a:p>
            <a:pPr marL="0" lvl="0" indent="0" algn="just">
              <a:buClr>
                <a:srgbClr val="000000"/>
              </a:buClr>
              <a:buSzPts val="1600"/>
              <a:buNone/>
            </a:pPr>
            <a:endParaRPr lang="es-EC" sz="1600" dirty="0">
              <a:solidFill>
                <a:srgbClr val="000000"/>
              </a:solidFill>
              <a:latin typeface="+mn-lt"/>
            </a:endParaRPr>
          </a:p>
          <a:p>
            <a:pPr marL="0" lvl="0" indent="0">
              <a:buClr>
                <a:srgbClr val="000000"/>
              </a:buClr>
              <a:buSzPts val="1600"/>
              <a:buNone/>
            </a:pPr>
            <a:r>
              <a:rPr lang="es-EC" sz="1600" b="1" dirty="0">
                <a:solidFill>
                  <a:srgbClr val="000000"/>
                </a:solidFill>
                <a:latin typeface="+mn-lt"/>
              </a:rPr>
              <a:t>PROYECTO:</a:t>
            </a:r>
            <a:r>
              <a:rPr lang="es-EC" sz="1600" dirty="0">
                <a:solidFill>
                  <a:srgbClr val="000000"/>
                </a:solidFill>
                <a:latin typeface="+mn-lt"/>
              </a:rPr>
              <a:t> Sensibilización y reconocimiento a la aplicación de buenas prácticas ambientales en el AZCMS:</a:t>
            </a:r>
          </a:p>
          <a:p>
            <a:pPr marL="0" lvl="0" indent="0" algn="just">
              <a:buClr>
                <a:srgbClr val="000000"/>
              </a:buClr>
              <a:buSzPts val="1600"/>
              <a:buNone/>
            </a:pPr>
            <a:endParaRPr lang="es-EC" sz="1600" dirty="0">
              <a:solidFill>
                <a:srgbClr val="000000"/>
              </a:solidFill>
              <a:latin typeface="+mn-lt"/>
            </a:endParaRPr>
          </a:p>
          <a:p>
            <a:pPr marL="0" lvl="0" indent="0" algn="just">
              <a:buClr>
                <a:srgbClr val="000000"/>
              </a:buClr>
              <a:buSzPts val="1600"/>
              <a:buNone/>
            </a:pPr>
            <a:r>
              <a:rPr lang="es-EC" sz="1600" b="1" dirty="0">
                <a:solidFill>
                  <a:srgbClr val="000000"/>
                </a:solidFill>
                <a:latin typeface="+mn-lt"/>
              </a:rPr>
              <a:t>QUEBRADA EL TEJAR: </a:t>
            </a:r>
            <a:r>
              <a:rPr lang="es-EC" sz="1600" dirty="0">
                <a:solidFill>
                  <a:srgbClr val="000000"/>
                </a:solidFill>
                <a:latin typeface="+mn-lt"/>
              </a:rPr>
              <a:t>229 participantes</a:t>
            </a:r>
          </a:p>
          <a:p>
            <a:pPr marL="0" lvl="0" indent="0" algn="just">
              <a:buClr>
                <a:srgbClr val="000000"/>
              </a:buClr>
              <a:buSzPts val="1600"/>
              <a:buNone/>
            </a:pPr>
            <a:r>
              <a:rPr lang="es-EC" sz="1600" b="1" dirty="0">
                <a:solidFill>
                  <a:srgbClr val="000000"/>
                </a:solidFill>
                <a:latin typeface="+mn-lt"/>
              </a:rPr>
              <a:t>MERCADO AMERICA: </a:t>
            </a:r>
            <a:r>
              <a:rPr lang="es-EC" sz="1600" dirty="0">
                <a:solidFill>
                  <a:srgbClr val="000000"/>
                </a:solidFill>
                <a:latin typeface="+mn-lt"/>
              </a:rPr>
              <a:t>550 participantes</a:t>
            </a:r>
          </a:p>
          <a:p>
            <a:pPr marL="0" lvl="0" indent="0">
              <a:buClr>
                <a:srgbClr val="000000"/>
              </a:buClr>
              <a:buSzPts val="1600"/>
              <a:buNone/>
            </a:pPr>
            <a:r>
              <a:rPr lang="es-EC" sz="1600" b="1" dirty="0">
                <a:solidFill>
                  <a:srgbClr val="000000"/>
                </a:solidFill>
                <a:latin typeface="+mn-lt"/>
              </a:rPr>
              <a:t>ESTABLECIMIENTOS COMERCIALES:</a:t>
            </a:r>
            <a:r>
              <a:rPr lang="es-EC" sz="1600" dirty="0">
                <a:solidFill>
                  <a:srgbClr val="000000"/>
                </a:solidFill>
                <a:latin typeface="+mn-lt"/>
              </a:rPr>
              <a:t> 427 participantes.</a:t>
            </a:r>
          </a:p>
          <a:p>
            <a:pPr marL="0" lvl="0" indent="0">
              <a:buClr>
                <a:srgbClr val="000000"/>
              </a:buClr>
              <a:buSzPts val="1600"/>
              <a:buNone/>
            </a:pPr>
            <a:r>
              <a:rPr lang="es-EC" sz="1600" b="1" dirty="0">
                <a:solidFill>
                  <a:srgbClr val="000000"/>
                </a:solidFill>
                <a:latin typeface="+mn-lt"/>
              </a:rPr>
              <a:t>TOTAL BENEFICIARIOS: </a:t>
            </a:r>
            <a:r>
              <a:rPr lang="es-EC" sz="1600" dirty="0">
                <a:solidFill>
                  <a:srgbClr val="000000"/>
                </a:solidFill>
                <a:latin typeface="+mn-lt"/>
              </a:rPr>
              <a:t>1,206 beneficiarios</a:t>
            </a:r>
          </a:p>
          <a:p>
            <a:endParaRPr lang="es-419" dirty="0"/>
          </a:p>
        </p:txBody>
      </p:sp>
      <p:sp>
        <p:nvSpPr>
          <p:cNvPr id="4" name="Título 15"/>
          <p:cNvSpPr>
            <a:spLocks noGrp="1"/>
          </p:cNvSpPr>
          <p:nvPr>
            <p:ph type="title"/>
          </p:nvPr>
        </p:nvSpPr>
        <p:spPr>
          <a:xfrm>
            <a:off x="2122098" y="503148"/>
            <a:ext cx="7021903" cy="9978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Unidad de Ambiente</a:t>
            </a:r>
          </a:p>
        </p:txBody>
      </p:sp>
      <p:pic>
        <p:nvPicPr>
          <p:cNvPr id="5" name="Imagen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66" t="48795" r="33494" b="29292"/>
          <a:stretch/>
        </p:blipFill>
        <p:spPr bwMode="auto">
          <a:xfrm>
            <a:off x="6732917" y="1867131"/>
            <a:ext cx="3271524" cy="19205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b="13411"/>
          <a:stretch/>
        </p:blipFill>
        <p:spPr>
          <a:xfrm>
            <a:off x="6732917" y="3999443"/>
            <a:ext cx="3271524" cy="211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6972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59413" y="2518913"/>
            <a:ext cx="5664217" cy="3605843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2500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  <a:buNone/>
            </a:pPr>
            <a:r>
              <a:rPr lang="es-EC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Arial"/>
                <a:sym typeface="Arial"/>
              </a:rPr>
              <a:t>	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</a:pPr>
            <a:r>
              <a:rPr lang="es-EC" sz="1900" dirty="0">
                <a:latin typeface="+mj-lt"/>
              </a:rPr>
              <a:t>10 talleres de capacitación virtual y presencial de producción de hortalizas y vegetales orgánicos. 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</a:pPr>
            <a:endParaRPr lang="es-EC" sz="19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/>
              <a:sym typeface="Arial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</a:pPr>
            <a:r>
              <a:rPr lang="es-EC" sz="190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34 Unidades productivas  a las que se realizó seguimiento y asesoramiento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</a:pPr>
            <a:endParaRPr lang="es-EC" sz="190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</a:pPr>
            <a:r>
              <a:rPr lang="es-EC" sz="190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11 Ferias de emprendimientos artesanales, gastronómicas y de dulces patrimoniales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</a:pPr>
            <a:endParaRPr lang="es-EC" sz="190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</a:pPr>
            <a:r>
              <a:rPr lang="es-EC" sz="190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10 Talleres de capacitación virtual de calidad, envolturas, marca y promoción de redes sociales 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</a:pPr>
            <a:endParaRPr lang="es-EC" sz="2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Arial"/>
              <a:sym typeface="Arial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</a:pPr>
            <a:endParaRPr lang="es-EC" sz="2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Arial"/>
              <a:sym typeface="Arial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  <a:buNone/>
            </a:pPr>
            <a:endParaRPr lang="es-EC" sz="2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Arial"/>
              <a:sym typeface="Arial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  <a:buNone/>
            </a:pPr>
            <a:endParaRPr lang="es-EC" sz="140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Título 15"/>
          <p:cNvSpPr>
            <a:spLocks noGrp="1"/>
          </p:cNvSpPr>
          <p:nvPr>
            <p:ph type="title"/>
          </p:nvPr>
        </p:nvSpPr>
        <p:spPr>
          <a:xfrm>
            <a:off x="2311879" y="552091"/>
            <a:ext cx="7142672" cy="7763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Agencia de Desarrollo Local</a:t>
            </a: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0436767"/>
              </p:ext>
            </p:extLst>
          </p:nvPr>
        </p:nvGraphicFramePr>
        <p:xfrm>
          <a:off x="838200" y="1570008"/>
          <a:ext cx="10515599" cy="9925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2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01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78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953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0625">
                <a:tc>
                  <a:txBody>
                    <a:bodyPr/>
                    <a:lstStyle/>
                    <a:p>
                      <a:pPr algn="ctr"/>
                      <a:r>
                        <a:rPr lang="es-EC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Proyecto 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C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Inversión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Beneficiarios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453">
                <a:tc>
                  <a:txBody>
                    <a:bodyPr/>
                    <a:lstStyle/>
                    <a:p>
                      <a:pPr algn="ctr"/>
                      <a:r>
                        <a:rPr lang="es-EC" sz="1400" b="1" i="0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/>
                          <a:sym typeface="Arial"/>
                        </a:rPr>
                        <a:t>FOMENTO PRODUCTIVO TERRITORIAL </a:t>
                      </a:r>
                      <a:endParaRPr lang="es-EC" sz="1400" b="1" i="0" dirty="0"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C" sz="1400" b="1" dirty="0">
                          <a:latin typeface="+mj-lt"/>
                          <a:cs typeface="Arial" panose="020B0604020202020204" pitchFamily="34" charset="0"/>
                        </a:rPr>
                        <a:t>$6 400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1039</a:t>
                      </a:r>
                      <a:endParaRPr lang="es-EC" sz="1400" b="1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5827">
                <a:tc>
                  <a:txBody>
                    <a:bodyPr/>
                    <a:lstStyle/>
                    <a:p>
                      <a:pPr algn="ctr"/>
                      <a:endParaRPr lang="es-EC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C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0397" y="2562541"/>
            <a:ext cx="2374615" cy="177192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4154" y="2562541"/>
            <a:ext cx="2214569" cy="1771923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4154" y="4340579"/>
            <a:ext cx="2214570" cy="182198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0396" y="4334464"/>
            <a:ext cx="2374616" cy="1828103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8016789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1" y="2225615"/>
            <a:ext cx="5369288" cy="4062482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55000" lnSpcReduction="20000"/>
          </a:bodyPr>
          <a:lstStyle/>
          <a:p>
            <a:pPr marL="114300" indent="0">
              <a:buNone/>
            </a:pPr>
            <a:endParaRPr lang="es-EC" sz="2900" b="1" dirty="0">
              <a:latin typeface="+mj-lt"/>
            </a:endParaRPr>
          </a:p>
          <a:p>
            <a:pPr marL="114300" indent="0">
              <a:buNone/>
            </a:pPr>
            <a:r>
              <a:rPr lang="es-EC" sz="2900" b="1" dirty="0">
                <a:latin typeface="+mj-lt"/>
              </a:rPr>
              <a:t>5 Conversatorios vía zoom con diversas temáticas</a:t>
            </a:r>
            <a:endParaRPr lang="es-EC" sz="2900" dirty="0">
              <a:latin typeface="+mj-lt"/>
            </a:endParaRPr>
          </a:p>
          <a:p>
            <a:pPr>
              <a:buFont typeface="Arial" panose="020B0604020202020204" pitchFamily="34" charset="0"/>
              <a:buChar char="-"/>
            </a:pPr>
            <a:r>
              <a:rPr lang="es-EC" sz="2900" dirty="0">
                <a:latin typeface="+mj-lt"/>
              </a:rPr>
              <a:t>El Carnaval</a:t>
            </a:r>
          </a:p>
          <a:p>
            <a:pPr>
              <a:buFont typeface="Arial" panose="020B0604020202020204" pitchFamily="34" charset="0"/>
              <a:buChar char="-"/>
            </a:pPr>
            <a:r>
              <a:rPr lang="es-EC" sz="2900" dirty="0">
                <a:latin typeface="+mj-lt"/>
              </a:rPr>
              <a:t>Día de la Mujer</a:t>
            </a:r>
          </a:p>
          <a:p>
            <a:pPr>
              <a:buFont typeface="Arial" panose="020B0604020202020204" pitchFamily="34" charset="0"/>
              <a:buChar char="-"/>
            </a:pPr>
            <a:r>
              <a:rPr lang="es-EC" sz="2900" dirty="0">
                <a:latin typeface="+mj-lt"/>
              </a:rPr>
              <a:t>Día Internacional de la Danza.</a:t>
            </a:r>
          </a:p>
          <a:p>
            <a:pPr>
              <a:buFont typeface="Arial" panose="020B0604020202020204" pitchFamily="34" charset="0"/>
              <a:buChar char="-"/>
            </a:pPr>
            <a:r>
              <a:rPr lang="es-EC" sz="2900" dirty="0">
                <a:latin typeface="+mj-lt"/>
              </a:rPr>
              <a:t>Espacios Públicos</a:t>
            </a:r>
          </a:p>
          <a:p>
            <a:pPr>
              <a:buFont typeface="Arial" panose="020B0604020202020204" pitchFamily="34" charset="0"/>
              <a:buChar char="-"/>
            </a:pPr>
            <a:r>
              <a:rPr lang="es-EC" sz="2900" dirty="0">
                <a:latin typeface="+mj-lt"/>
              </a:rPr>
              <a:t>Centros Culturales</a:t>
            </a:r>
          </a:p>
          <a:p>
            <a:pPr marL="114300" indent="0">
              <a:buNone/>
            </a:pPr>
            <a:r>
              <a:rPr lang="es-EC" sz="2900" b="1" dirty="0">
                <a:latin typeface="+mj-lt"/>
              </a:rPr>
              <a:t>4 agendas de reactivación de espacios públicos</a:t>
            </a:r>
          </a:p>
          <a:p>
            <a:pPr>
              <a:buFont typeface="Arial" panose="020B0604020202020204" pitchFamily="34" charset="0"/>
              <a:buChar char="-"/>
            </a:pPr>
            <a:r>
              <a:rPr lang="es-EC" sz="2900" dirty="0">
                <a:latin typeface="+mj-lt"/>
              </a:rPr>
              <a:t>30 eventos realizados por: Agosto Mes de las Artes; Fiestas de Quito y celebraciones barriales</a:t>
            </a:r>
          </a:p>
          <a:p>
            <a:pPr marL="114300" indent="0">
              <a:buNone/>
            </a:pPr>
            <a:r>
              <a:rPr lang="es-EC" sz="2900" b="1" dirty="0">
                <a:latin typeface="+mj-lt"/>
              </a:rPr>
              <a:t>2 Encuentros Culturales</a:t>
            </a:r>
            <a:r>
              <a:rPr lang="es-EC" sz="2900" dirty="0">
                <a:latin typeface="+mj-lt"/>
              </a:rPr>
              <a:t>: </a:t>
            </a:r>
          </a:p>
          <a:p>
            <a:pPr>
              <a:buFont typeface="Arial" panose="020B0604020202020204" pitchFamily="34" charset="0"/>
              <a:buChar char="-"/>
            </a:pPr>
            <a:r>
              <a:rPr lang="es-EC" sz="2900" dirty="0">
                <a:latin typeface="+mj-lt"/>
              </a:rPr>
              <a:t>Encuentro Intercultural de Gastronomía Patrimonial</a:t>
            </a:r>
          </a:p>
          <a:p>
            <a:pPr>
              <a:buFont typeface="Arial" panose="020B0604020202020204" pitchFamily="34" charset="0"/>
              <a:buChar char="-"/>
            </a:pPr>
            <a:r>
              <a:rPr lang="es-EC" sz="2900" dirty="0">
                <a:latin typeface="+mj-lt"/>
              </a:rPr>
              <a:t>Encuentro de Artes Plástico </a:t>
            </a:r>
          </a:p>
          <a:p>
            <a:endParaRPr lang="es-419" dirty="0"/>
          </a:p>
        </p:txBody>
      </p:sp>
      <p:sp>
        <p:nvSpPr>
          <p:cNvPr id="4" name="Título 15"/>
          <p:cNvSpPr>
            <a:spLocks noGrp="1"/>
          </p:cNvSpPr>
          <p:nvPr>
            <p:ph type="title"/>
          </p:nvPr>
        </p:nvSpPr>
        <p:spPr>
          <a:xfrm>
            <a:off x="2329132" y="495441"/>
            <a:ext cx="7297947" cy="8332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Arte, Cultura y Patrimonio</a:t>
            </a: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6347491"/>
              </p:ext>
            </p:extLst>
          </p:nvPr>
        </p:nvGraphicFramePr>
        <p:xfrm>
          <a:off x="838200" y="1527689"/>
          <a:ext cx="10515599" cy="10002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2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01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78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953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6637">
                <a:tc>
                  <a:txBody>
                    <a:bodyPr/>
                    <a:lstStyle/>
                    <a:p>
                      <a:pPr algn="ctr"/>
                      <a:r>
                        <a:rPr lang="es-EC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Proyecto 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C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Inversión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Beneficiarios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862">
                <a:tc>
                  <a:txBody>
                    <a:bodyPr/>
                    <a:lstStyle/>
                    <a:p>
                      <a:pPr algn="ctr"/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/>
                          <a:sym typeface="Arial"/>
                        </a:rPr>
                        <a:t>AGENDA CULTURAL METROPOLITANA</a:t>
                      </a:r>
                      <a:endParaRPr lang="es-EC" sz="1400" dirty="0"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C" sz="1400" dirty="0">
                          <a:latin typeface="+mj-lt"/>
                          <a:cs typeface="Arial" panose="020B0604020202020204" pitchFamily="34" charset="0"/>
                        </a:rPr>
                        <a:t>Auto gestión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6000</a:t>
                      </a:r>
                      <a:endParaRPr lang="es-EC" sz="1400" b="1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661">
                <a:tc>
                  <a:txBody>
                    <a:bodyPr/>
                    <a:lstStyle/>
                    <a:p>
                      <a:pPr algn="ctr"/>
                      <a:endParaRPr lang="es-EC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C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21453">
            <a:off x="6083497" y="2168044"/>
            <a:ext cx="3253429" cy="264967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Imagen 6" descr="C:\Users\KCASAN~1\AppData\Local\Temp\IMG-20200224-WA002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0" b="2821"/>
          <a:stretch/>
        </p:blipFill>
        <p:spPr bwMode="auto">
          <a:xfrm>
            <a:off x="9247516" y="2527988"/>
            <a:ext cx="1932317" cy="187173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Imagen 7"/>
          <p:cNvPicPr/>
          <p:nvPr/>
        </p:nvPicPr>
        <p:blipFill rotWithShape="1">
          <a:blip r:embed="rId5"/>
          <a:srcRect l="9665" t="22282" r="9036" b="34890"/>
          <a:stretch/>
        </p:blipFill>
        <p:spPr bwMode="auto">
          <a:xfrm>
            <a:off x="6480954" y="4611757"/>
            <a:ext cx="2527676" cy="1676340"/>
          </a:xfrm>
          <a:prstGeom prst="rect">
            <a:avLst/>
          </a:prstGeom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2096" y="4399722"/>
            <a:ext cx="1946685" cy="182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42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97" name="Google Shape;97;p3"/>
          <p:cNvSpPr txBox="1">
            <a:spLocks noGrp="1"/>
          </p:cNvSpPr>
          <p:nvPr>
            <p:ph type="title"/>
          </p:nvPr>
        </p:nvSpPr>
        <p:spPr>
          <a:xfrm>
            <a:off x="1138136" y="365125"/>
            <a:ext cx="1021566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2C81"/>
              </a:buClr>
              <a:buSzPts val="4400"/>
              <a:buFont typeface="Arial"/>
              <a:buNone/>
            </a:pPr>
            <a:r>
              <a:rPr lang="es-EC" b="1" dirty="0">
                <a:solidFill>
                  <a:srgbClr val="2F2C81"/>
                </a:solidFill>
                <a:latin typeface="Arial"/>
                <a:ea typeface="Arial"/>
                <a:cs typeface="Arial"/>
                <a:sym typeface="Arial"/>
              </a:rPr>
              <a:t>Introducción</a:t>
            </a:r>
            <a:endParaRPr b="1" dirty="0">
              <a:solidFill>
                <a:srgbClr val="2F2C8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extBox 19">
            <a:extLst>
              <a:ext uri="{FF2B5EF4-FFF2-40B4-BE49-F238E27FC236}">
                <a16:creationId xmlns:a16="http://schemas.microsoft.com/office/drawing/2014/main" id="{A457016A-50EC-4769-BA1A-CE449779B61D}"/>
              </a:ext>
            </a:extLst>
          </p:cNvPr>
          <p:cNvSpPr txBox="1"/>
          <p:nvPr/>
        </p:nvSpPr>
        <p:spPr>
          <a:xfrm>
            <a:off x="1138137" y="1690688"/>
            <a:ext cx="4680772" cy="365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lnSpc>
                <a:spcPct val="90000"/>
              </a:lnSpc>
              <a:buClrTx/>
            </a:pPr>
            <a:r>
              <a:rPr lang="es-419" sz="2400" kern="1200" spc="3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En el territorio de la Zona Centro existen 142 barrios agrupados en 5 parroquias y 15 subsectores.</a:t>
            </a:r>
          </a:p>
          <a:p>
            <a:pPr lvl="0" algn="just">
              <a:lnSpc>
                <a:spcPct val="90000"/>
              </a:lnSpc>
              <a:buClrTx/>
              <a:defRPr/>
            </a:pPr>
            <a:endParaRPr lang="en-US" sz="2400" kern="1200" spc="30" dirty="0">
              <a:solidFill>
                <a:prstClr val="black"/>
              </a:solidFill>
              <a:latin typeface="+mn-lt"/>
              <a:ea typeface="+mn-ea"/>
              <a:cs typeface="+mn-cs"/>
            </a:endParaRPr>
          </a:p>
          <a:p>
            <a:pPr lvl="0" algn="just">
              <a:lnSpc>
                <a:spcPct val="90000"/>
              </a:lnSpc>
              <a:buClrTx/>
              <a:defRPr/>
            </a:pPr>
            <a:r>
              <a:rPr lang="en-US" sz="2400" b="1" kern="1200" spc="30" dirty="0" err="1">
                <a:solidFill>
                  <a:prstClr val="black"/>
                </a:solidFill>
                <a:latin typeface="+mn-lt"/>
                <a:ea typeface="+mn-ea"/>
                <a:cs typeface="+mn-cs"/>
              </a:rPr>
              <a:t>Sectores</a:t>
            </a:r>
            <a:r>
              <a:rPr lang="en-US" sz="2400" b="1" kern="1200" spc="3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:</a:t>
            </a:r>
          </a:p>
          <a:p>
            <a:pPr lvl="0" algn="just">
              <a:lnSpc>
                <a:spcPct val="90000"/>
              </a:lnSpc>
              <a:buClrTx/>
              <a:defRPr/>
            </a:pPr>
            <a:r>
              <a:rPr lang="en-US" sz="2400" b="1" kern="1200" spc="3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lvl="0" algn="just">
              <a:lnSpc>
                <a:spcPct val="90000"/>
              </a:lnSpc>
              <a:buClrTx/>
              <a:defRPr/>
            </a:pPr>
            <a:r>
              <a:rPr lang="en-US" sz="2400" b="1" kern="1200" spc="3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     Sector 1: </a:t>
            </a:r>
            <a:r>
              <a:rPr lang="en-US" sz="2400" kern="1200" spc="30" dirty="0" err="1">
                <a:solidFill>
                  <a:prstClr val="black"/>
                </a:solidFill>
                <a:latin typeface="+mn-lt"/>
                <a:ea typeface="+mn-ea"/>
                <a:cs typeface="+mn-cs"/>
              </a:rPr>
              <a:t>Puengasí</a:t>
            </a:r>
            <a:endParaRPr lang="en-US" sz="2400" kern="1200" spc="30" dirty="0">
              <a:solidFill>
                <a:prstClr val="black"/>
              </a:solidFill>
              <a:latin typeface="+mn-lt"/>
              <a:ea typeface="+mn-ea"/>
              <a:cs typeface="+mn-cs"/>
            </a:endParaRPr>
          </a:p>
          <a:p>
            <a:pPr lvl="0" algn="just">
              <a:lnSpc>
                <a:spcPct val="90000"/>
              </a:lnSpc>
              <a:buClrTx/>
              <a:defRPr/>
            </a:pPr>
            <a:r>
              <a:rPr lang="en-US" sz="2400" b="1" kern="1200" spc="3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     Sector 2: </a:t>
            </a:r>
            <a:r>
              <a:rPr lang="en-US" sz="2400" kern="1200" spc="3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Centro </a:t>
            </a:r>
            <a:r>
              <a:rPr lang="en-US" sz="2400" kern="1200" spc="30" dirty="0" err="1">
                <a:solidFill>
                  <a:prstClr val="black"/>
                </a:solidFill>
                <a:latin typeface="+mn-lt"/>
                <a:ea typeface="+mn-ea"/>
                <a:cs typeface="+mn-cs"/>
              </a:rPr>
              <a:t>Histórico</a:t>
            </a:r>
            <a:endParaRPr lang="en-US" sz="2400" kern="1200" spc="30" dirty="0">
              <a:solidFill>
                <a:prstClr val="black"/>
              </a:solidFill>
              <a:latin typeface="+mn-lt"/>
              <a:ea typeface="+mn-ea"/>
              <a:cs typeface="+mn-cs"/>
            </a:endParaRPr>
          </a:p>
          <a:p>
            <a:pPr lvl="0" algn="just">
              <a:lnSpc>
                <a:spcPct val="90000"/>
              </a:lnSpc>
              <a:buClrTx/>
              <a:defRPr/>
            </a:pPr>
            <a:r>
              <a:rPr lang="en-US" sz="2400" b="1" kern="1200" spc="3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     Sector 3: </a:t>
            </a:r>
            <a:r>
              <a:rPr lang="en-US" sz="2400" kern="1200" spc="3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La Libertad </a:t>
            </a:r>
          </a:p>
          <a:p>
            <a:pPr lvl="0" algn="just">
              <a:lnSpc>
                <a:spcPct val="90000"/>
              </a:lnSpc>
              <a:buClrTx/>
              <a:defRPr/>
            </a:pPr>
            <a:r>
              <a:rPr lang="en-US" sz="2400" b="1" kern="1200" spc="3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     Sector 4: </a:t>
            </a:r>
            <a:r>
              <a:rPr lang="en-US" sz="2400" kern="1200" spc="3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Itchimbía</a:t>
            </a:r>
          </a:p>
          <a:p>
            <a:pPr lvl="0" algn="just">
              <a:lnSpc>
                <a:spcPct val="90000"/>
              </a:lnSpc>
              <a:buClrTx/>
              <a:defRPr/>
            </a:pPr>
            <a:r>
              <a:rPr lang="en-US" sz="2400" b="1" kern="1200" spc="3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     Sector 5: </a:t>
            </a:r>
            <a:r>
              <a:rPr lang="en-US" sz="2400" kern="1200" spc="3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San Juan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024" y="938150"/>
            <a:ext cx="5239481" cy="4741321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6480313" y="4028661"/>
            <a:ext cx="1311965" cy="11529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Rectángulo 5"/>
          <p:cNvSpPr/>
          <p:nvPr/>
        </p:nvSpPr>
        <p:spPr>
          <a:xfrm>
            <a:off x="6480313" y="4028661"/>
            <a:ext cx="1404730" cy="11529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63638" y="633922"/>
            <a:ext cx="6729501" cy="694800"/>
          </a:xfrm>
        </p:spPr>
        <p:txBody>
          <a:bodyPr>
            <a:normAutofit fontScale="90000"/>
          </a:bodyPr>
          <a:lstStyle/>
          <a:p>
            <a:endParaRPr lang="es-419" dirty="0"/>
          </a:p>
        </p:txBody>
      </p:sp>
      <p:sp>
        <p:nvSpPr>
          <p:cNvPr id="4" name="Título 15"/>
          <p:cNvSpPr txBox="1">
            <a:spLocks/>
          </p:cNvSpPr>
          <p:nvPr/>
        </p:nvSpPr>
        <p:spPr>
          <a:xfrm>
            <a:off x="2096667" y="499612"/>
            <a:ext cx="7263441" cy="829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rtlCol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s-EC" sz="28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Unidad de Salud</a:t>
            </a: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8894424"/>
              </p:ext>
            </p:extLst>
          </p:nvPr>
        </p:nvGraphicFramePr>
        <p:xfrm>
          <a:off x="838200" y="1570008"/>
          <a:ext cx="10515599" cy="1019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2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01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78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953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2309">
                <a:tc>
                  <a:txBody>
                    <a:bodyPr/>
                    <a:lstStyle/>
                    <a:p>
                      <a:pPr algn="ctr"/>
                      <a:r>
                        <a:rPr lang="es-EC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Ejecución 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C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Inversión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Beneficiarios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453">
                <a:tc>
                  <a:txBody>
                    <a:bodyPr/>
                    <a:lstStyle/>
                    <a:p>
                      <a:pPr algn="ctr"/>
                      <a:r>
                        <a:rPr lang="es-EC" sz="1600" b="0" u="non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/>
                          <a:sym typeface="Arial"/>
                        </a:rPr>
                        <a:t>100 %</a:t>
                      </a:r>
                      <a:endParaRPr lang="es-EC" sz="1600" b="0" u="none" dirty="0"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C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$15</a:t>
                      </a:r>
                      <a:r>
                        <a:rPr lang="es-EC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C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048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3 000</a:t>
                      </a:r>
                      <a:endParaRPr lang="es-EC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5827">
                <a:tc>
                  <a:txBody>
                    <a:bodyPr/>
                    <a:lstStyle/>
                    <a:p>
                      <a:pPr algn="ctr"/>
                      <a:endParaRPr lang="es-EC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C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Marcador de texto 2"/>
          <p:cNvSpPr>
            <a:spLocks noGrp="1"/>
          </p:cNvSpPr>
          <p:nvPr>
            <p:ph type="body" idx="1"/>
          </p:nvPr>
        </p:nvSpPr>
        <p:spPr>
          <a:xfrm>
            <a:off x="859413" y="2518913"/>
            <a:ext cx="4040391" cy="3605843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  <a:buNone/>
            </a:pPr>
            <a:r>
              <a:rPr lang="es-EC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Arial"/>
                <a:sym typeface="Arial"/>
              </a:rPr>
              <a:t>	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  <a:buNone/>
            </a:pPr>
            <a:endParaRPr lang="es-EC" sz="1600" b="1" dirty="0">
              <a:latin typeface="+mj-lt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  <a:buNone/>
            </a:pPr>
            <a:r>
              <a:rPr lang="es-EC" sz="1600" b="1" dirty="0">
                <a:latin typeface="+mj-lt"/>
              </a:rPr>
              <a:t>PROYECTO: SALUD AL DÍA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  <a:buNone/>
            </a:pPr>
            <a:endParaRPr lang="es-EC" sz="1600" b="1" dirty="0">
              <a:latin typeface="+mj-lt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  <a:buNone/>
            </a:pPr>
            <a:endParaRPr lang="es-EC" sz="1600" dirty="0">
              <a:latin typeface="+mj-lt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  <a:buNone/>
            </a:pPr>
            <a:r>
              <a:rPr lang="es-EC" sz="1600" dirty="0">
                <a:latin typeface="+mj-lt"/>
              </a:rPr>
              <a:t>Lograr que 3000 personas (comunidad educativa y familias) participen en acciones de promoción y sensibilización en nutrición y alimentación saludable por ciclos de vida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</a:pPr>
            <a:endParaRPr lang="es-EC" sz="2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/>
              <a:sym typeface="Arial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  <a:buNone/>
            </a:pPr>
            <a:endParaRPr lang="es-EC" sz="140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079" y="2518913"/>
            <a:ext cx="3916393" cy="3497573"/>
          </a:xfrm>
          <a:prstGeom prst="rect">
            <a:avLst/>
          </a:prstGeom>
        </p:spPr>
      </p:pic>
      <p:pic>
        <p:nvPicPr>
          <p:cNvPr id="10" name="image5.png"/>
          <p:cNvPicPr/>
          <p:nvPr/>
        </p:nvPicPr>
        <p:blipFill>
          <a:blip r:embed="rId4"/>
          <a:srcRect t="6314" b="11835"/>
          <a:stretch>
            <a:fillRect/>
          </a:stretch>
        </p:blipFill>
        <p:spPr>
          <a:xfrm>
            <a:off x="9093139" y="2518913"/>
            <a:ext cx="2281873" cy="1711323"/>
          </a:xfrm>
          <a:prstGeom prst="rect">
            <a:avLst/>
          </a:prstGeom>
          <a:ln/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139" y="4411369"/>
            <a:ext cx="2281873" cy="160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3198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Título 15"/>
          <p:cNvSpPr txBox="1">
            <a:spLocks noGrp="1"/>
          </p:cNvSpPr>
          <p:nvPr>
            <p:ph type="title"/>
          </p:nvPr>
        </p:nvSpPr>
        <p:spPr>
          <a:xfrm>
            <a:off x="3053751" y="365126"/>
            <a:ext cx="5779698" cy="9805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rtlCol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s-EC" sz="28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Unidad de Salud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006" y="1897811"/>
            <a:ext cx="3981444" cy="4088922"/>
          </a:xfrm>
          <a:prstGeom prst="rect">
            <a:avLst/>
          </a:prstGeom>
        </p:spPr>
      </p:pic>
      <p:sp>
        <p:nvSpPr>
          <p:cNvPr id="8" name="Marcador de texto 2"/>
          <p:cNvSpPr>
            <a:spLocks noGrp="1"/>
          </p:cNvSpPr>
          <p:nvPr>
            <p:ph type="body" idx="1"/>
          </p:nvPr>
        </p:nvSpPr>
        <p:spPr>
          <a:xfrm>
            <a:off x="973391" y="3089742"/>
            <a:ext cx="3857401" cy="2896991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  <a:buNone/>
            </a:pPr>
            <a:r>
              <a:rPr lang="es-EC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/>
                <a:sym typeface="Arial"/>
              </a:rPr>
              <a:t>	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  <a:buNone/>
            </a:pPr>
            <a:endParaRPr lang="es-EC" sz="1600" b="1" dirty="0">
              <a:latin typeface="+mn-lt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  <a:buNone/>
            </a:pPr>
            <a:r>
              <a:rPr lang="es-EC" sz="1600" b="1" dirty="0">
                <a:latin typeface="+mn-lt"/>
              </a:rPr>
              <a:t>PROYECTO: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  <a:buNone/>
            </a:pPr>
            <a:r>
              <a:rPr lang="es-EC" sz="1600" b="1" dirty="0">
                <a:latin typeface="+mn-lt"/>
              </a:rPr>
              <a:t>INOCUIDAD ALIMENTARIA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  <a:buNone/>
            </a:pPr>
            <a:endParaRPr lang="es-EC" sz="1600" b="1" dirty="0">
              <a:solidFill>
                <a:schemeClr val="tx1"/>
              </a:solidFill>
              <a:latin typeface="+mn-lt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  <a:buNone/>
            </a:pPr>
            <a:r>
              <a:rPr lang="es-EC" sz="1600" dirty="0">
                <a:solidFill>
                  <a:schemeClr val="tx1"/>
                </a:solidFill>
                <a:latin typeface="+mn-lt"/>
              </a:rPr>
              <a:t>Lograr que 2 193 personas participen en acciones de inocuidad alimentaria, promoción de nutrición y alimentación saludable por ciclos de vida</a:t>
            </a:r>
            <a:endParaRPr lang="es-EC" sz="1600" dirty="0">
              <a:solidFill>
                <a:srgbClr val="FF0000"/>
              </a:solidFill>
              <a:latin typeface="+mn-lt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</a:pPr>
            <a:endParaRPr lang="es-EC" sz="2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/>
              <a:sym typeface="Arial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  <a:buNone/>
            </a:pPr>
            <a:endParaRPr lang="es-EC" sz="140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3117" y="1897812"/>
            <a:ext cx="3020681" cy="238992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3116" y="4287737"/>
            <a:ext cx="3020681" cy="1698996"/>
          </a:xfrm>
          <a:prstGeom prst="rect">
            <a:avLst/>
          </a:prstGeom>
        </p:spPr>
      </p:pic>
      <p:graphicFrame>
        <p:nvGraphicFramePr>
          <p:cNvPr id="12" name="Tab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909979"/>
              </p:ext>
            </p:extLst>
          </p:nvPr>
        </p:nvGraphicFramePr>
        <p:xfrm>
          <a:off x="973391" y="1897812"/>
          <a:ext cx="3857401" cy="13068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2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5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2943">
                <a:tc>
                  <a:txBody>
                    <a:bodyPr/>
                    <a:lstStyle/>
                    <a:p>
                      <a:pPr algn="ctr"/>
                      <a:r>
                        <a:rPr lang="es-EC" sz="1600" dirty="0"/>
                        <a:t>Ejecución</a:t>
                      </a:r>
                      <a:endParaRPr lang="es-EC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/>
                        <a:t>Beneficiarios </a:t>
                      </a:r>
                      <a:endParaRPr lang="es-EC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8987">
                <a:tc>
                  <a:txBody>
                    <a:bodyPr/>
                    <a:lstStyle/>
                    <a:p>
                      <a:pPr lvl="0" algn="ctr"/>
                      <a:endParaRPr lang="es-ES" sz="1800" kern="1200" dirty="0">
                        <a:effectLst/>
                      </a:endParaRPr>
                    </a:p>
                    <a:p>
                      <a:pPr lvl="0" algn="ctr"/>
                      <a:r>
                        <a:rPr lang="es-ES" sz="1800" kern="1200" dirty="0">
                          <a:effectLst/>
                        </a:rPr>
                        <a:t>100%</a:t>
                      </a:r>
                      <a:endParaRPr lang="es-EC" sz="1800" kern="1200" dirty="0">
                        <a:effectLst/>
                      </a:endParaRPr>
                    </a:p>
                    <a:p>
                      <a:pPr algn="ctr"/>
                      <a:endParaRPr lang="es-EC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kern="1200" dirty="0">
                          <a:effectLst/>
                        </a:rPr>
                        <a:t>2 193</a:t>
                      </a:r>
                      <a:endParaRPr lang="es-EC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13010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5" name="Título 15"/>
          <p:cNvSpPr txBox="1">
            <a:spLocks noGrp="1"/>
          </p:cNvSpPr>
          <p:nvPr>
            <p:ph type="title"/>
          </p:nvPr>
        </p:nvSpPr>
        <p:spPr>
          <a:xfrm>
            <a:off x="2932980" y="365126"/>
            <a:ext cx="5779699" cy="8598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rtlCol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s-EC" sz="28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Unidad de Salud</a:t>
            </a:r>
          </a:p>
        </p:txBody>
      </p:sp>
      <p:sp>
        <p:nvSpPr>
          <p:cNvPr id="6" name="Marcador de texto 2"/>
          <p:cNvSpPr txBox="1">
            <a:spLocks/>
          </p:cNvSpPr>
          <p:nvPr/>
        </p:nvSpPr>
        <p:spPr>
          <a:xfrm>
            <a:off x="859413" y="2518913"/>
            <a:ext cx="4447170" cy="36580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  <a:buFont typeface="Arial"/>
              <a:buNone/>
            </a:pPr>
            <a:r>
              <a:rPr lang="es-EC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Arial"/>
                <a:sym typeface="Arial"/>
              </a:rPr>
              <a:t>	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  <a:buNone/>
            </a:pPr>
            <a:endParaRPr lang="es-EC" sz="1600" b="1" dirty="0">
              <a:latin typeface="+mj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  <a:buNone/>
            </a:pPr>
            <a:r>
              <a:rPr lang="es-EC" sz="1600" b="1" dirty="0">
                <a:latin typeface="+mj-lt"/>
              </a:rPr>
              <a:t>PROYECTO: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  <a:buNone/>
            </a:pPr>
            <a:r>
              <a:rPr lang="es-EC" sz="1600" b="1" dirty="0">
                <a:latin typeface="+mj-lt"/>
              </a:rPr>
              <a:t>TOMA DE MUESTRAS DE ALIMENTOS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  <a:buNone/>
            </a:pPr>
            <a:endParaRPr lang="es-EC" sz="1600" b="1" dirty="0">
              <a:solidFill>
                <a:schemeClr val="tx1"/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  <a:buNone/>
            </a:pPr>
            <a:endParaRPr lang="es-EC" sz="1600" b="1" dirty="0">
              <a:solidFill>
                <a:schemeClr val="tx1"/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  <a:buNone/>
            </a:pPr>
            <a:r>
              <a:rPr lang="es-EC" sz="1600" dirty="0">
                <a:solidFill>
                  <a:schemeClr val="tx1"/>
                </a:solidFill>
                <a:latin typeface="+mj-lt"/>
              </a:rPr>
              <a:t>Lograr 1 184 muestras de alimentos sean recolectadas y entregadas en el laboratorio de alimentos para análisis microbiológico - AZCENTRO</a:t>
            </a:r>
            <a:endParaRPr lang="es-EC" sz="1600" i="1" dirty="0">
              <a:latin typeface="+mj-lt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  <a:buNone/>
            </a:pPr>
            <a:endParaRPr lang="es-EC" sz="2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/>
              <a:sym typeface="Arial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  <a:buFont typeface="Arial"/>
              <a:buNone/>
            </a:pPr>
            <a:endParaRPr lang="es-EC" sz="140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" name="Imagen 8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33" t="33515" r="6514" b="50169"/>
          <a:stretch/>
        </p:blipFill>
        <p:spPr bwMode="auto">
          <a:xfrm>
            <a:off x="8617271" y="1590081"/>
            <a:ext cx="2683549" cy="27748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3" t="46916" r="32628" b="29295"/>
          <a:stretch>
            <a:fillRect/>
          </a:stretch>
        </p:blipFill>
        <p:spPr bwMode="auto">
          <a:xfrm>
            <a:off x="5352202" y="1569085"/>
            <a:ext cx="3212089" cy="279588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" name="Tab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2811753"/>
              </p:ext>
            </p:extLst>
          </p:nvPr>
        </p:nvGraphicFramePr>
        <p:xfrm>
          <a:off x="838200" y="1590080"/>
          <a:ext cx="4521363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66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4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0600">
                <a:tc>
                  <a:txBody>
                    <a:bodyPr/>
                    <a:lstStyle/>
                    <a:p>
                      <a:pPr algn="ctr"/>
                      <a:r>
                        <a:rPr lang="es-EC" sz="1600" dirty="0"/>
                        <a:t>Ejecución</a:t>
                      </a:r>
                      <a:endParaRPr lang="es-EC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/>
                        <a:t>Beneficiarios </a:t>
                      </a:r>
                      <a:endParaRPr lang="es-EC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8233">
                <a:tc>
                  <a:txBody>
                    <a:bodyPr/>
                    <a:lstStyle/>
                    <a:p>
                      <a:pPr lvl="0" algn="ctr"/>
                      <a:endParaRPr lang="es-ES" sz="1800" kern="1200" dirty="0">
                        <a:effectLst/>
                      </a:endParaRPr>
                    </a:p>
                    <a:p>
                      <a:pPr lvl="0" algn="ctr"/>
                      <a:r>
                        <a:rPr lang="es-ES" sz="1800" kern="1200" dirty="0">
                          <a:effectLst/>
                        </a:rPr>
                        <a:t>69,59%</a:t>
                      </a:r>
                      <a:endParaRPr lang="es-EC" sz="1800" kern="1200" dirty="0">
                        <a:effectLst/>
                      </a:endParaRPr>
                    </a:p>
                    <a:p>
                      <a:pPr algn="ctr"/>
                      <a:endParaRPr lang="es-EC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kern="1200" dirty="0">
                          <a:effectLst/>
                        </a:rPr>
                        <a:t>824</a:t>
                      </a:r>
                      <a:endParaRPr lang="es-EC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9811" y="4364966"/>
            <a:ext cx="3350774" cy="179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1563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Título 15"/>
          <p:cNvSpPr txBox="1">
            <a:spLocks noGrp="1"/>
          </p:cNvSpPr>
          <p:nvPr>
            <p:ph type="title"/>
          </p:nvPr>
        </p:nvSpPr>
        <p:spPr>
          <a:xfrm>
            <a:off x="3243532" y="365125"/>
            <a:ext cx="6349042" cy="9633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rtlCol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s-EC" sz="28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Unidad de Salud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389" y="1693594"/>
            <a:ext cx="3743864" cy="4131996"/>
          </a:xfrm>
          <a:prstGeom prst="rect">
            <a:avLst/>
          </a:prstGeom>
        </p:spPr>
      </p:pic>
      <p:sp>
        <p:nvSpPr>
          <p:cNvPr id="7" name="Marcador de texto 2"/>
          <p:cNvSpPr txBox="1">
            <a:spLocks noGrp="1"/>
          </p:cNvSpPr>
          <p:nvPr>
            <p:ph type="body" idx="1"/>
          </p:nvPr>
        </p:nvSpPr>
        <p:spPr>
          <a:xfrm>
            <a:off x="973390" y="2912794"/>
            <a:ext cx="4443998" cy="32119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  <a:buFont typeface="Arial"/>
              <a:buNone/>
            </a:pPr>
            <a:r>
              <a:rPr lang="es-EC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Arial"/>
                <a:sym typeface="Arial"/>
              </a:rPr>
              <a:t>	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  <a:buNone/>
            </a:pPr>
            <a:endParaRPr lang="es-EC" sz="1600" b="1" dirty="0">
              <a:latin typeface="+mj-lt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  <a:buNone/>
            </a:pPr>
            <a:r>
              <a:rPr lang="es-EC" sz="1600" b="1" dirty="0">
                <a:latin typeface="+mj-lt"/>
              </a:rPr>
              <a:t>PROYECTO: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  <a:buNone/>
            </a:pPr>
            <a:r>
              <a:rPr lang="es-EC" sz="1600" b="1" dirty="0">
                <a:latin typeface="+mj-lt"/>
              </a:rPr>
              <a:t>PROMOCIÓN DE LA SALUD MENTAL, SEXUAL Y REPRODUCTIVA 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</a:pPr>
            <a:endParaRPr lang="es-EC" sz="1600" b="1" dirty="0">
              <a:latin typeface="+mj-lt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  <a:buNone/>
            </a:pPr>
            <a:r>
              <a:rPr lang="es-EC" sz="1600" dirty="0">
                <a:latin typeface="+mj-lt"/>
              </a:rPr>
              <a:t>Lograr que 3000 personas (comunidad educativa y familias) participen en acciones de promoción y sensibilización en nutrición y alimentación saludable por ciclos de vida.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</a:pPr>
            <a:endParaRPr lang="es-EC" sz="2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/>
              <a:sym typeface="Arial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  <a:buFont typeface="Arial"/>
              <a:buNone/>
            </a:pPr>
            <a:endParaRPr lang="es-EC" sz="140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8" name="Imagen 7" descr="C:\Users\finarvaez\Downloads\WhatsApp Image 2021-03-03 at 08.43.13(1).jpe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529" y="1722642"/>
            <a:ext cx="2416832" cy="20212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9" name="Imagen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529" y="3918239"/>
            <a:ext cx="2416832" cy="1753233"/>
          </a:xfrm>
          <a:prstGeom prst="rect">
            <a:avLst/>
          </a:prstGeom>
        </p:spPr>
      </p:pic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1995343"/>
              </p:ext>
            </p:extLst>
          </p:nvPr>
        </p:nvGraphicFramePr>
        <p:xfrm>
          <a:off x="973391" y="1693594"/>
          <a:ext cx="4443997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77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62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6185">
                <a:tc>
                  <a:txBody>
                    <a:bodyPr/>
                    <a:lstStyle/>
                    <a:p>
                      <a:pPr algn="ctr"/>
                      <a:r>
                        <a:rPr lang="es-EC" sz="1600" dirty="0"/>
                        <a:t>Ejecución</a:t>
                      </a:r>
                      <a:endParaRPr lang="es-EC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/>
                        <a:t>Beneficiarios </a:t>
                      </a:r>
                      <a:endParaRPr lang="es-EC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904">
                <a:tc>
                  <a:txBody>
                    <a:bodyPr/>
                    <a:lstStyle/>
                    <a:p>
                      <a:pPr lvl="0" algn="ctr"/>
                      <a:endParaRPr lang="es-ES" sz="1800" kern="1200" dirty="0">
                        <a:effectLst/>
                      </a:endParaRPr>
                    </a:p>
                    <a:p>
                      <a:pPr lvl="0" algn="ctr"/>
                      <a:r>
                        <a:rPr lang="es-ES" sz="1800" kern="1200" dirty="0">
                          <a:effectLst/>
                        </a:rPr>
                        <a:t>100%</a:t>
                      </a:r>
                      <a:endParaRPr lang="es-EC" sz="1800" kern="1200" dirty="0">
                        <a:effectLst/>
                      </a:endParaRPr>
                    </a:p>
                    <a:p>
                      <a:pPr algn="ctr"/>
                      <a:endParaRPr lang="es-EC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kern="1200">
                          <a:effectLst/>
                        </a:rPr>
                        <a:t>205</a:t>
                      </a:r>
                      <a:endParaRPr lang="es-EC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69857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Título 15"/>
          <p:cNvSpPr txBox="1">
            <a:spLocks noGrp="1"/>
          </p:cNvSpPr>
          <p:nvPr>
            <p:ph type="title"/>
          </p:nvPr>
        </p:nvSpPr>
        <p:spPr>
          <a:xfrm>
            <a:off x="3209026" y="365126"/>
            <a:ext cx="5986732" cy="9288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rtlCol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s-EC" sz="28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Unidad de Salud</a:t>
            </a:r>
          </a:p>
        </p:txBody>
      </p:sp>
      <p:sp>
        <p:nvSpPr>
          <p:cNvPr id="7" name="Marcador de texto 2"/>
          <p:cNvSpPr txBox="1">
            <a:spLocks noGrp="1"/>
          </p:cNvSpPr>
          <p:nvPr>
            <p:ph type="body" idx="1"/>
          </p:nvPr>
        </p:nvSpPr>
        <p:spPr>
          <a:xfrm>
            <a:off x="973390" y="2912795"/>
            <a:ext cx="3879764" cy="28065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  <a:buFont typeface="Arial"/>
              <a:buNone/>
            </a:pPr>
            <a:r>
              <a:rPr lang="es-EC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Arial"/>
                <a:sym typeface="Arial"/>
              </a:rPr>
              <a:t>	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  <a:buNone/>
            </a:pPr>
            <a:r>
              <a:rPr lang="es-EC" sz="1600" b="1" dirty="0">
                <a:latin typeface="+mj-lt"/>
              </a:rPr>
              <a:t>PROYECTO: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  <a:buNone/>
            </a:pPr>
            <a:r>
              <a:rPr lang="es-EC" sz="1600" b="1" dirty="0">
                <a:latin typeface="+mj-lt"/>
              </a:rPr>
              <a:t>FAUNA URBANA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</a:pPr>
            <a:endParaRPr lang="es-EC" sz="1600" b="1" dirty="0">
              <a:latin typeface="+mj-lt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  <a:buNone/>
            </a:pPr>
            <a:r>
              <a:rPr lang="es-EC" sz="1600" dirty="0">
                <a:solidFill>
                  <a:schemeClr val="tx1"/>
                </a:solidFill>
                <a:latin typeface="+mj-lt"/>
              </a:rPr>
              <a:t>Concientizar a 1750 personas en convivencia responsable con la fauna urbana en el DMQ</a:t>
            </a:r>
            <a:r>
              <a:rPr lang="es-EC" sz="2000" dirty="0">
                <a:solidFill>
                  <a:schemeClr val="tx1"/>
                </a:solidFill>
                <a:latin typeface="+mj-lt"/>
              </a:rPr>
              <a:t>.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</a:pPr>
            <a:endParaRPr lang="es-EC" sz="2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/>
              <a:sym typeface="Arial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  <a:buFont typeface="Arial"/>
              <a:buNone/>
            </a:pPr>
            <a:endParaRPr lang="es-EC" sz="140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969" y="1693594"/>
            <a:ext cx="2396790" cy="2688625"/>
          </a:xfrm>
          <a:prstGeom prst="rect">
            <a:avLst/>
          </a:prstGeom>
        </p:spPr>
      </p:pic>
      <p:pic>
        <p:nvPicPr>
          <p:cNvPr id="10" name="Imagen 9"/>
          <p:cNvPicPr/>
          <p:nvPr/>
        </p:nvPicPr>
        <p:blipFill>
          <a:blip r:embed="rId4"/>
          <a:stretch>
            <a:fillRect/>
          </a:stretch>
        </p:blipFill>
        <p:spPr>
          <a:xfrm>
            <a:off x="4853154" y="1693594"/>
            <a:ext cx="1945814" cy="268862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5137" y="2061716"/>
            <a:ext cx="2015705" cy="365759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155" y="4382220"/>
            <a:ext cx="4342604" cy="2018580"/>
          </a:xfrm>
          <a:prstGeom prst="rect">
            <a:avLst/>
          </a:prstGeom>
        </p:spPr>
      </p:pic>
      <p:graphicFrame>
        <p:nvGraphicFramePr>
          <p:cNvPr id="14" name="Tab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2473150"/>
              </p:ext>
            </p:extLst>
          </p:nvPr>
        </p:nvGraphicFramePr>
        <p:xfrm>
          <a:off x="973391" y="1693594"/>
          <a:ext cx="3879763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35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61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6185">
                <a:tc>
                  <a:txBody>
                    <a:bodyPr/>
                    <a:lstStyle/>
                    <a:p>
                      <a:pPr algn="ctr"/>
                      <a:r>
                        <a:rPr lang="es-EC" sz="1600" dirty="0"/>
                        <a:t>Ejecución</a:t>
                      </a:r>
                      <a:endParaRPr lang="es-EC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/>
                        <a:t>Beneficiarios </a:t>
                      </a:r>
                      <a:endParaRPr lang="es-EC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904">
                <a:tc>
                  <a:txBody>
                    <a:bodyPr/>
                    <a:lstStyle/>
                    <a:p>
                      <a:pPr lvl="0" algn="ctr"/>
                      <a:endParaRPr lang="es-ES" sz="1800" kern="1200" dirty="0">
                        <a:effectLst/>
                      </a:endParaRPr>
                    </a:p>
                    <a:p>
                      <a:pPr lvl="0" algn="ctr"/>
                      <a:r>
                        <a:rPr lang="es-ES" sz="1800" kern="1200" dirty="0">
                          <a:effectLst/>
                        </a:rPr>
                        <a:t>100%</a:t>
                      </a:r>
                      <a:endParaRPr lang="es-EC" sz="1800" kern="1200" dirty="0">
                        <a:effectLst/>
                      </a:endParaRPr>
                    </a:p>
                    <a:p>
                      <a:pPr algn="ctr"/>
                      <a:endParaRPr lang="es-EC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kern="1200" dirty="0">
                          <a:effectLst/>
                        </a:rPr>
                        <a:t>1 750</a:t>
                      </a:r>
                      <a:endParaRPr lang="es-EC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40845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329132" y="365126"/>
            <a:ext cx="7159925" cy="6872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Unidad de Seguridad</a:t>
            </a:r>
          </a:p>
        </p:txBody>
      </p:sp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8931356"/>
              </p:ext>
            </p:extLst>
          </p:nvPr>
        </p:nvGraphicFramePr>
        <p:xfrm>
          <a:off x="838200" y="1932318"/>
          <a:ext cx="10824714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963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57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78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547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6030">
                <a:tc>
                  <a:txBody>
                    <a:bodyPr/>
                    <a:lstStyle/>
                    <a:p>
                      <a:pPr algn="ctr"/>
                      <a:r>
                        <a:rPr lang="es-EC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Proyecto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C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Inversión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Resultados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0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ATENCIÓN DE EMERGENCIAS </a:t>
                      </a:r>
                      <a:r>
                        <a:rPr lang="es-ES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 EL DMQ</a:t>
                      </a:r>
                      <a:endParaRPr lang="es-EC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419" sz="1600" dirty="0"/>
                        <a:t>$ 30.000</a:t>
                      </a:r>
                      <a:endParaRPr lang="es-EC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600" b="1" dirty="0"/>
                        <a:t>71,81%</a:t>
                      </a:r>
                      <a:endParaRPr lang="es-MX" sz="16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98236">
                <a:tc>
                  <a:txBody>
                    <a:bodyPr/>
                    <a:lstStyle/>
                    <a:p>
                      <a:pPr algn="just"/>
                      <a:r>
                        <a:rPr lang="es-419" sz="1600" dirty="0"/>
                        <a:t>Identificar y prevenir el impacto negativo provocado por eventos peligrosos de origen natural o antrópico con el objetivo de proteger de forma eficaz y eficiente a los habitantes de la Zona Manuela Sáenz, su infraestructura y bienes. </a:t>
                      </a:r>
                    </a:p>
                    <a:p>
                      <a:pPr algn="just"/>
                      <a:r>
                        <a:rPr lang="es-419" sz="1600" dirty="0"/>
                        <a:t>Promover la participación ciudadana en temas de gestión de riesgos, fortaleciendo capacidades encaminadas a la minimización y prevención de eventos adversos.</a:t>
                      </a:r>
                      <a:endParaRPr lang="es-EC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C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C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419" sz="1600" dirty="0"/>
                        <a:t>94 visitas y patrullajes en sitios de riesgo.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419" sz="1600" dirty="0"/>
                        <a:t>28 mingas de previsión de desastres ejecutadas.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419" sz="1600" dirty="0"/>
                        <a:t>1 activación de albergue temporal.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419" sz="1600" dirty="0"/>
                        <a:t>12 inspecciones para el inventario de bienes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419" sz="1600" dirty="0"/>
                        <a:t>109 emergencias de origen natural y antrópico atendidas.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419" sz="1600" dirty="0"/>
                        <a:t>Instalación de PMU debido al plan de recuperación del Centro Histórico en el hall de Alcaldía y Secretaria de Seguridad en total 70 participaciones</a:t>
                      </a:r>
                      <a:r>
                        <a:rPr lang="es-419" dirty="0"/>
                        <a:t>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7" name="Imagen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503" y="2630402"/>
            <a:ext cx="2267915" cy="252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5224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798472"/>
              </p:ext>
            </p:extLst>
          </p:nvPr>
        </p:nvGraphicFramePr>
        <p:xfrm>
          <a:off x="838200" y="1646468"/>
          <a:ext cx="10515599" cy="43806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2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01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78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953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7315">
                <a:tc>
                  <a:txBody>
                    <a:bodyPr/>
                    <a:lstStyle/>
                    <a:p>
                      <a:pPr algn="ctr"/>
                      <a:r>
                        <a:rPr lang="es-EC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Proyecto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C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Inversión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Resultados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0006">
                <a:tc>
                  <a:txBody>
                    <a:bodyPr/>
                    <a:lstStyle/>
                    <a:p>
                      <a:pPr algn="ctr"/>
                      <a:r>
                        <a:rPr lang="es-419" b="1" dirty="0"/>
                        <a:t>PREVENCION SITUACIONAL Y CONVIVENCIA PACIFICA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C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$ 5 500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400" b="1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100% de ejecución en las acciones planificadas</a:t>
                      </a:r>
                      <a:endParaRPr lang="es-MX" sz="14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07680">
                <a:tc>
                  <a:txBody>
                    <a:bodyPr/>
                    <a:lstStyle/>
                    <a:p>
                      <a:pPr algn="just"/>
                      <a:r>
                        <a:rPr lang="es-419" sz="1600" dirty="0"/>
                        <a:t>Construir una cultura de Participación activa y organizada de la ciudadanía en los planes comunitarios de seguridad, prevención de riesgos, de violencia, autoprotección frente a eventos adversos; promoción y garantía de los derechos ciudadanos, con apropiación del espacio público para la convivencia ciudadana en el territorio de la administración zonal.</a:t>
                      </a:r>
                      <a:endParaRPr lang="es-EC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C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C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419" sz="1600" dirty="0"/>
                        <a:t>4 reuniones del Consejo Zonal de Seguridad Ciudadana.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419" sz="1600" dirty="0"/>
                        <a:t>6 simulacros comunitarios anti delincuenciales con usos de sistemas de alarmas comunitarias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419" sz="1600" dirty="0"/>
                        <a:t>81 mesas de coordinación interinstitucionales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419" sz="1600" dirty="0"/>
                        <a:t>31 eventos de seguridad y convivencia ciudadana en barrios.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419" sz="1600" dirty="0"/>
                        <a:t>6 diagnósticos en barrios con mayor índice de inseguridad</a:t>
                      </a:r>
                      <a:endParaRPr lang="es-E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ítulo 3"/>
          <p:cNvSpPr>
            <a:spLocks noGrp="1"/>
          </p:cNvSpPr>
          <p:nvPr>
            <p:ph type="title"/>
          </p:nvPr>
        </p:nvSpPr>
        <p:spPr>
          <a:xfrm>
            <a:off x="2346384" y="365125"/>
            <a:ext cx="6866627" cy="6700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Unidad de Seguridad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19"/>
          <a:stretch/>
        </p:blipFill>
        <p:spPr>
          <a:xfrm>
            <a:off x="4744529" y="2818056"/>
            <a:ext cx="3398808" cy="251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500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8438233"/>
              </p:ext>
            </p:extLst>
          </p:nvPr>
        </p:nvGraphicFramePr>
        <p:xfrm>
          <a:off x="805849" y="1793543"/>
          <a:ext cx="10654338" cy="13891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36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49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82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375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76744">
                <a:tc>
                  <a:txBody>
                    <a:bodyPr/>
                    <a:lstStyle/>
                    <a:p>
                      <a:pPr algn="ctr"/>
                      <a:r>
                        <a:rPr lang="es-EC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Proyecto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C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Inversión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Resultados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181">
                <a:tc>
                  <a:txBody>
                    <a:bodyPr/>
                    <a:lstStyle/>
                    <a:p>
                      <a:pPr algn="ctr"/>
                      <a:r>
                        <a:rPr lang="es-EC" sz="14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Arial"/>
                          <a:sym typeface="Arial"/>
                        </a:rPr>
                        <a:t>626</a:t>
                      </a:r>
                      <a:endParaRPr lang="es-EC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C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546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181">
                <a:tc>
                  <a:txBody>
                    <a:bodyPr/>
                    <a:lstStyle/>
                    <a:p>
                      <a:pPr algn="ctr"/>
                      <a:endParaRPr lang="es-EC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C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ítulo 3"/>
          <p:cNvSpPr>
            <a:spLocks noGrp="1"/>
          </p:cNvSpPr>
          <p:nvPr>
            <p:ph type="title"/>
          </p:nvPr>
        </p:nvSpPr>
        <p:spPr>
          <a:xfrm>
            <a:off x="2449902" y="365126"/>
            <a:ext cx="6901132" cy="7646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Unidad de Seguridad</a:t>
            </a: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6795620"/>
              </p:ext>
            </p:extLst>
          </p:nvPr>
        </p:nvGraphicFramePr>
        <p:xfrm>
          <a:off x="805848" y="2345635"/>
          <a:ext cx="10686691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58087">
                  <a:extLst>
                    <a:ext uri="{9D8B030D-6E8A-4147-A177-3AD203B41FA5}">
                      <a16:colId xmlns:a16="http://schemas.microsoft.com/office/drawing/2014/main" val="658566641"/>
                    </a:ext>
                  </a:extLst>
                </a:gridCol>
                <a:gridCol w="1782686">
                  <a:extLst>
                    <a:ext uri="{9D8B030D-6E8A-4147-A177-3AD203B41FA5}">
                      <a16:colId xmlns:a16="http://schemas.microsoft.com/office/drawing/2014/main" val="2266608398"/>
                    </a:ext>
                  </a:extLst>
                </a:gridCol>
                <a:gridCol w="1667880">
                  <a:extLst>
                    <a:ext uri="{9D8B030D-6E8A-4147-A177-3AD203B41FA5}">
                      <a16:colId xmlns:a16="http://schemas.microsoft.com/office/drawing/2014/main" val="2891733670"/>
                    </a:ext>
                  </a:extLst>
                </a:gridCol>
                <a:gridCol w="3278038">
                  <a:extLst>
                    <a:ext uri="{9D8B030D-6E8A-4147-A177-3AD203B41FA5}">
                      <a16:colId xmlns:a16="http://schemas.microsoft.com/office/drawing/2014/main" val="4853052"/>
                    </a:ext>
                  </a:extLst>
                </a:gridCol>
              </a:tblGrid>
              <a:tr h="816336">
                <a:tc>
                  <a:txBody>
                    <a:bodyPr/>
                    <a:lstStyle/>
                    <a:p>
                      <a:pPr algn="ctr"/>
                      <a:r>
                        <a:rPr lang="es-419" sz="1600" dirty="0">
                          <a:solidFill>
                            <a:schemeClr val="tx1"/>
                          </a:solidFill>
                        </a:rPr>
                        <a:t>PREVENCION SITUACIONAL Y CONVIVENCIA PACIFICA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C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$ 5 500</a:t>
                      </a: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600" b="1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100% de ejecución, en las acciones planificadas para los espacios públicos</a:t>
                      </a:r>
                      <a:endParaRPr lang="es-MX" sz="16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2977861"/>
                  </a:ext>
                </a:extLst>
              </a:tr>
              <a:tr h="2530713">
                <a:tc>
                  <a:txBody>
                    <a:bodyPr/>
                    <a:lstStyle/>
                    <a:p>
                      <a:pPr algn="just"/>
                      <a:endParaRPr lang="es-419" sz="1600" dirty="0"/>
                    </a:p>
                    <a:p>
                      <a:pPr algn="just"/>
                      <a:endParaRPr lang="es-419" sz="1600" dirty="0"/>
                    </a:p>
                    <a:p>
                      <a:pPr algn="just"/>
                      <a:r>
                        <a:rPr lang="es-419" sz="1600" dirty="0"/>
                        <a:t>Contribuye a fortalecer la calidad de vida de la población mediante el adecentamiento de espacios públicos identificados con factores de inseguridad social, a través de propuestas, diseño y planificación participativa.</a:t>
                      </a:r>
                      <a:endParaRPr lang="es-EC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C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C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419" sz="1600" dirty="0"/>
                        <a:t>50 mingas de adecentamiento físico e intervenciones ejecutadas  con la comunidad, Secretaria de Seguridad y Policía Nacional.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419" sz="1600" dirty="0"/>
                        <a:t>4 espacios entregados con iluminación.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419" sz="1600" dirty="0"/>
                        <a:t>Socialización, mantenimiento y activación de 18 sistemas de alarmas comunitarias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419" sz="1600" dirty="0"/>
                        <a:t>291 operativos interinstitucionales, realizados</a:t>
                      </a:r>
                      <a:endParaRPr lang="es-E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7855357"/>
                  </a:ext>
                </a:extLst>
              </a:tr>
            </a:tbl>
          </a:graphicData>
        </a:graphic>
      </p:graphicFrame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557" y="3313694"/>
            <a:ext cx="3168520" cy="2741375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5978820" y="327511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7295922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Rectángulo redondeado 2">
            <a:extLst>
              <a:ext uri="{FF2B5EF4-FFF2-40B4-BE49-F238E27FC236}">
                <a16:creationId xmlns:a16="http://schemas.microsoft.com/office/drawing/2014/main" id="{B1D7C91E-FB7A-4D6F-822F-1C0BB4A7F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1278" y="517584"/>
            <a:ext cx="6867779" cy="7763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Casa</a:t>
            </a:r>
            <a:r>
              <a:rPr kumimoji="0" lang="es-EC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Somos Quito</a:t>
            </a:r>
            <a:endParaRPr kumimoji="0" lang="es-EC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>
          <a:xfrm>
            <a:off x="914401" y="2298093"/>
            <a:ext cx="4811240" cy="420622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Las Casas Somos Quito, ofrecen servicios de fortalecimiento de capacidades de la ciudadanía, buen uso del tiempo libre y construcción de memoria e identidad cultural, fomentando la práctica de la solidaridad, el respeto, la creatividad, la convivencia y el cuidado mutuo de las familias y las comunidades del DMQ.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/>
            </a:pPr>
            <a:r>
              <a:rPr kumimoji="0" lang="es-EC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 Administración Zonal Manuela Sáenz presta servicios</a:t>
            </a:r>
            <a:r>
              <a:rPr kumimoji="0" lang="es-EC" sz="19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s-EC" sz="1900" kern="1200" dirty="0">
                <a:solidFill>
                  <a:prstClr val="black"/>
                </a:solidFill>
                <a:latin typeface="+mn-lt"/>
              </a:rPr>
              <a:t>Casa Somos en:</a:t>
            </a:r>
            <a:endParaRPr kumimoji="0" lang="es-EC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Guápulo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 Tola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San Blas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/>
            </a:pPr>
            <a:r>
              <a:rPr lang="es-EC" sz="1900" kern="1200" dirty="0">
                <a:solidFill>
                  <a:prstClr val="black"/>
                </a:solidFill>
                <a:latin typeface="+mn-lt"/>
              </a:rPr>
              <a:t>Toctiuco</a:t>
            </a:r>
            <a:endParaRPr lang="en-US" sz="1900" b="1" kern="1200" dirty="0">
              <a:solidFill>
                <a:prstClr val="black"/>
              </a:solidFill>
              <a:latin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San Diego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San Marcos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San José de Monjas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Puengasí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8570115"/>
              </p:ext>
            </p:extLst>
          </p:nvPr>
        </p:nvGraphicFramePr>
        <p:xfrm>
          <a:off x="2294625" y="1538969"/>
          <a:ext cx="7194432" cy="67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972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72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3569"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Número de talleres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Beneficiarios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1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dirty="0">
                          <a:solidFill>
                            <a:schemeClr val="tx1"/>
                          </a:solidFill>
                        </a:rPr>
                        <a:t>1078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30.110</a:t>
                      </a:r>
                      <a:endParaRPr lang="en-US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734" y="2298093"/>
            <a:ext cx="2553419" cy="200302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167" y="2328182"/>
            <a:ext cx="2777705" cy="202419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11" t="-21946" r="4511" b="21946"/>
          <a:stretch/>
        </p:blipFill>
        <p:spPr>
          <a:xfrm>
            <a:off x="8964219" y="3988904"/>
            <a:ext cx="2587069" cy="220931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577297"/>
            <a:ext cx="2777705" cy="1805077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603849" y="1538970"/>
            <a:ext cx="973059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020942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2365137"/>
            <a:ext cx="6511506" cy="3344048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285750" lvl="0" indent="-285750">
              <a:lnSpc>
                <a:spcPct val="100000"/>
              </a:lnSpc>
              <a:spcBef>
                <a:spcPts val="0"/>
              </a:spcBef>
              <a:defRPr/>
            </a:pPr>
            <a:r>
              <a:rPr lang="es-EC" sz="1900" dirty="0">
                <a:solidFill>
                  <a:prstClr val="black"/>
                </a:solidFill>
                <a:latin typeface="+mn-lt"/>
              </a:rPr>
              <a:t>Una caravana por el Día del Niño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defRPr/>
            </a:pPr>
            <a:r>
              <a:rPr lang="es-EC" sz="1900" dirty="0">
                <a:solidFill>
                  <a:prstClr val="black"/>
                </a:solidFill>
                <a:latin typeface="+mn-lt"/>
              </a:rPr>
              <a:t>Feria de Emprendimiento Somos Quito AZMS</a:t>
            </a:r>
            <a:endParaRPr lang="es-ES" sz="1900" dirty="0">
              <a:solidFill>
                <a:prstClr val="black"/>
              </a:solidFill>
              <a:latin typeface="+mn-lt"/>
            </a:endParaRP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defRPr/>
            </a:pPr>
            <a:r>
              <a:rPr lang="es-ES" sz="1900" dirty="0">
                <a:solidFill>
                  <a:prstClr val="black"/>
                </a:solidFill>
                <a:latin typeface="+mn-lt"/>
              </a:rPr>
              <a:t>Proceso de vacunación en Casa Somos San Marcos.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defRPr/>
            </a:pPr>
            <a:r>
              <a:rPr lang="es-ES" sz="1900" dirty="0">
                <a:solidFill>
                  <a:prstClr val="black"/>
                </a:solidFill>
                <a:latin typeface="+mn-lt"/>
              </a:rPr>
              <a:t>Proyecto Manuelas Emprendedoras en San Marcos con el Museo Manuela Sáenz.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defRPr/>
            </a:pPr>
            <a:r>
              <a:rPr lang="es-ES" sz="1900" dirty="0">
                <a:solidFill>
                  <a:prstClr val="black"/>
                </a:solidFill>
                <a:latin typeface="+mn-lt"/>
              </a:rPr>
              <a:t>Concurso de Dibujo “Yo cuido al Centro Histórico”.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defRPr/>
            </a:pPr>
            <a:r>
              <a:rPr lang="es-ES" sz="1900" dirty="0">
                <a:solidFill>
                  <a:prstClr val="black"/>
                </a:solidFill>
                <a:latin typeface="+mn-lt"/>
              </a:rPr>
              <a:t>Primer Encuentro Internacional de Danza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defRPr/>
            </a:pPr>
            <a:r>
              <a:rPr lang="es-ES" sz="1900" dirty="0">
                <a:solidFill>
                  <a:prstClr val="black"/>
                </a:solidFill>
                <a:latin typeface="+mn-lt"/>
              </a:rPr>
              <a:t>Coordinación de temas de Balcón de Servicios Ciudadanos 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defRPr/>
            </a:pPr>
            <a:r>
              <a:rPr lang="es-ES" sz="1900" dirty="0">
                <a:solidFill>
                  <a:prstClr val="black"/>
                </a:solidFill>
                <a:latin typeface="+mn-lt"/>
              </a:rPr>
              <a:t>Concurso de Balcones por Fiestas de Quito</a:t>
            </a:r>
            <a:endParaRPr lang="es-419" sz="1900" dirty="0">
              <a:latin typeface="+mn-lt"/>
            </a:endParaRPr>
          </a:p>
          <a:p>
            <a:endParaRPr lang="es-419" dirty="0"/>
          </a:p>
        </p:txBody>
      </p:sp>
      <p:sp>
        <p:nvSpPr>
          <p:cNvPr id="4" name="Rectángulo redondeado 2">
            <a:extLst>
              <a:ext uri="{FF2B5EF4-FFF2-40B4-BE49-F238E27FC236}">
                <a16:creationId xmlns:a16="http://schemas.microsoft.com/office/drawing/2014/main" id="{B1D7C91E-FB7A-4D6F-822F-1C0BB4A7F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947" y="365126"/>
            <a:ext cx="6883880" cy="8943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Casa</a:t>
            </a:r>
            <a:r>
              <a:rPr kumimoji="0" lang="es-EC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Somos Quito</a:t>
            </a:r>
            <a:endParaRPr kumimoji="0" lang="es-EC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812" y="1466491"/>
            <a:ext cx="4192437" cy="236363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812" y="4037161"/>
            <a:ext cx="1997015" cy="199701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72933" y="4037161"/>
            <a:ext cx="1932316" cy="199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111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8EDB5-7D18-135E-F80A-35F9F8413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4F14BE-D983-27A5-74CA-08455B9CCF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9771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9">
            <a:extLst>
              <a:ext uri="{FF2B5EF4-FFF2-40B4-BE49-F238E27FC236}">
                <a16:creationId xmlns:a16="http://schemas.microsoft.com/office/drawing/2014/main" id="{A457016A-50EC-4769-BA1A-CE449779B61D}"/>
              </a:ext>
            </a:extLst>
          </p:cNvPr>
          <p:cNvSpPr txBox="1"/>
          <p:nvPr/>
        </p:nvSpPr>
        <p:spPr>
          <a:xfrm>
            <a:off x="6142009" y="2501660"/>
            <a:ext cx="5348004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C" sz="40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Promoción y protección de Derechos </a:t>
            </a:r>
          </a:p>
        </p:txBody>
      </p:sp>
      <p:pic>
        <p:nvPicPr>
          <p:cNvPr id="7" name="Marcador de posición de imagen 6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73" t="1152" r="4737" b="-1152"/>
          <a:stretch/>
        </p:blipFill>
        <p:spPr>
          <a:xfrm>
            <a:off x="-334185" y="-223442"/>
            <a:ext cx="5912209" cy="6858000"/>
          </a:xfrm>
        </p:spPr>
      </p:pic>
    </p:spTree>
    <p:extLst>
      <p:ext uri="{BB962C8B-B14F-4D97-AF65-F5344CB8AC3E}">
        <p14:creationId xmlns:p14="http://schemas.microsoft.com/office/powerpoint/2010/main" val="68849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TextBox 19">
            <a:extLst>
              <a:ext uri="{FF2B5EF4-FFF2-40B4-BE49-F238E27FC236}">
                <a16:creationId xmlns:a16="http://schemas.microsoft.com/office/drawing/2014/main" id="{A457016A-50EC-4769-BA1A-CE449779B61D}"/>
              </a:ext>
            </a:extLst>
          </p:cNvPr>
          <p:cNvSpPr txBox="1"/>
          <p:nvPr/>
        </p:nvSpPr>
        <p:spPr>
          <a:xfrm>
            <a:off x="1136073" y="1000664"/>
            <a:ext cx="10238508" cy="7755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419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PROMOCIÓN DE DERECHOS DE GRUPOS DE ATENCIÓN PRIORITARIA Y EN SITUACIÓN DE VULNERABILIDAD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3053751" y="281308"/>
            <a:ext cx="6280030" cy="5289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Unidad de Inclusión </a:t>
            </a:r>
            <a:r>
              <a:rPr kumimoji="0" lang="es-EC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Social</a:t>
            </a:r>
            <a:endParaRPr kumimoji="0" lang="es-EC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5327700"/>
              </p:ext>
            </p:extLst>
          </p:nvPr>
        </p:nvGraphicFramePr>
        <p:xfrm>
          <a:off x="1483744" y="2116264"/>
          <a:ext cx="9368287" cy="10908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86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3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89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467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0470">
                <a:tc>
                  <a:txBody>
                    <a:bodyPr/>
                    <a:lstStyle/>
                    <a:p>
                      <a:pPr algn="ctr"/>
                      <a:r>
                        <a:rPr lang="es-EC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Porcentaje de Ejecución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C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Inversión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Beneficiarios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5588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6.26 %</a:t>
                      </a:r>
                      <a:endParaRPr lang="es-EC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C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$ 12.750,00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1 985</a:t>
                      </a:r>
                      <a:endParaRPr lang="es-EC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8967">
                <a:tc>
                  <a:txBody>
                    <a:bodyPr/>
                    <a:lstStyle/>
                    <a:p>
                      <a:pPr algn="ctr"/>
                      <a:endParaRPr lang="es-EC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C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Rectángulo 1"/>
          <p:cNvSpPr/>
          <p:nvPr/>
        </p:nvSpPr>
        <p:spPr>
          <a:xfrm>
            <a:off x="1483743" y="3301943"/>
            <a:ext cx="5072331" cy="25545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C" sz="1600" dirty="0"/>
              <a:t>59 Talleres de capacitación sobre: Prevención en Violencia de género, Promoción de los derechos de niños niñas y adolescentes, Aprendizaje Intercultural, Rueda de la vida, Primeros Auxilios Psicológicos, Violencia de Género y Buen trato y Necesidades de GAPS, Liderazgo y Coaching para Mujeres, Lenguaje de Señas, Lenguaje </a:t>
            </a:r>
            <a:r>
              <a:rPr lang="es-EC" sz="1600" dirty="0" err="1"/>
              <a:t>Braile</a:t>
            </a:r>
            <a:r>
              <a:rPr lang="es-EC" sz="1600" dirty="0"/>
              <a:t> y  Plan de Vida para los Pueblos y Nacionalidades Indígenas, dirigidos a la comunidad en general y a los grupos de atención prioritaria.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8970" y="3275343"/>
            <a:ext cx="3843061" cy="273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843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77042" y="867328"/>
            <a:ext cx="9109494" cy="1099496"/>
          </a:xfrm>
        </p:spPr>
        <p:txBody>
          <a:bodyPr>
            <a:normAutofit/>
          </a:bodyPr>
          <a:lstStyle/>
          <a:p>
            <a:pPr lvl="0" algn="ctr"/>
            <a:r>
              <a:rPr lang="es-419" sz="2400" b="1" dirty="0">
                <a:solidFill>
                  <a:srgbClr val="4472C4">
                    <a:lumMod val="75000"/>
                  </a:srgbClr>
                </a:solidFill>
                <a:latin typeface="+mj-lt"/>
                <a:cs typeface="Arial"/>
                <a:sym typeface="Arial"/>
              </a:rPr>
              <a:t>PROMOCIÓN DE DERECHOS DE GRUPOS DE ATENCIÓN PRIORITARIA Y EN SITUACIÓN DE VULNERABILIDAD</a:t>
            </a:r>
            <a:br>
              <a:rPr lang="es-419" sz="2400" b="1" dirty="0">
                <a:solidFill>
                  <a:srgbClr val="4472C4">
                    <a:lumMod val="75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</a:br>
            <a:endParaRPr lang="es-419" sz="2400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71579" y="1677544"/>
            <a:ext cx="5929222" cy="4895783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just"/>
            <a:r>
              <a:rPr lang="es-419" sz="1400" dirty="0">
                <a:latin typeface="+mn-lt"/>
              </a:rPr>
              <a:t>Promoción, participación y realización de eventos de promoción y reivindicación de derechos como:  </a:t>
            </a:r>
          </a:p>
          <a:p>
            <a:pPr marL="114300" indent="0" algn="just">
              <a:buNone/>
            </a:pPr>
            <a:r>
              <a:rPr lang="es-419" sz="1400" dirty="0">
                <a:latin typeface="+mn-lt"/>
              </a:rPr>
              <a:t>- Colocación de la </a:t>
            </a:r>
            <a:r>
              <a:rPr lang="es-419" sz="1400" dirty="0" err="1">
                <a:latin typeface="+mn-lt"/>
              </a:rPr>
              <a:t>Chakana</a:t>
            </a:r>
            <a:r>
              <a:rPr lang="es-419" sz="1400" dirty="0">
                <a:latin typeface="+mn-lt"/>
              </a:rPr>
              <a:t> en la SIS </a:t>
            </a:r>
          </a:p>
          <a:p>
            <a:pPr marL="114300" indent="0" algn="just">
              <a:buNone/>
            </a:pPr>
            <a:r>
              <a:rPr lang="es-419" sz="1400" dirty="0">
                <a:latin typeface="+mn-lt"/>
              </a:rPr>
              <a:t>- Día del Niño, prevención del trabajo infantil y promoción de los derechos </a:t>
            </a:r>
          </a:p>
          <a:p>
            <a:pPr marL="114300" indent="0" algn="just">
              <a:buNone/>
            </a:pPr>
            <a:r>
              <a:rPr lang="es-419" sz="1400" dirty="0">
                <a:latin typeface="+mn-lt"/>
              </a:rPr>
              <a:t>- Ceremonia Ancestral por el Inti Raymi en el barrio La Loma Grande </a:t>
            </a:r>
          </a:p>
          <a:p>
            <a:pPr marL="114300" indent="0" algn="just">
              <a:buNone/>
            </a:pPr>
            <a:r>
              <a:rPr lang="es-419" sz="1400" dirty="0">
                <a:latin typeface="+mn-lt"/>
              </a:rPr>
              <a:t>- Derechos de los pueblos y nacionalidades indígenas en el Parque Cuscungo </a:t>
            </a:r>
          </a:p>
          <a:p>
            <a:pPr algn="just"/>
            <a:r>
              <a:rPr lang="es-419" sz="1400" dirty="0">
                <a:latin typeface="+mn-lt"/>
              </a:rPr>
              <a:t>Entrega de mensajes alusivos al Día Internacional de la No Violencia contra la Mujer en el evento Encuentro por la Salud y la Prevención en la Plaza Benítez y Valencia.  </a:t>
            </a:r>
          </a:p>
          <a:p>
            <a:pPr algn="just"/>
            <a:r>
              <a:rPr lang="es-419" sz="1400" dirty="0">
                <a:latin typeface="+mn-lt"/>
              </a:rPr>
              <a:t>25 de Noviembre, Día Internacional de Lucha Contra La Violencia a La Mujer. </a:t>
            </a:r>
          </a:p>
          <a:p>
            <a:pPr algn="just"/>
            <a:r>
              <a:rPr lang="es-419" sz="1400" dirty="0">
                <a:latin typeface="+mn-lt"/>
              </a:rPr>
              <a:t>Pintura sobre el tema de violencia en la escalinata Padre Almeida, sector La Marín. </a:t>
            </a:r>
          </a:p>
          <a:p>
            <a:pPr algn="just"/>
            <a:r>
              <a:rPr lang="es-419" sz="1400" dirty="0">
                <a:latin typeface="+mn-lt"/>
              </a:rPr>
              <a:t>Sensibilización y promoción de los derechos de las mujeres.   </a:t>
            </a:r>
          </a:p>
          <a:p>
            <a:pPr algn="just"/>
            <a:r>
              <a:rPr lang="es-419" sz="1400" dirty="0">
                <a:latin typeface="+mn-lt"/>
              </a:rPr>
              <a:t>Evento Artístico Cultural de Casa Somos en el Museo de la Ciudad.</a:t>
            </a:r>
          </a:p>
          <a:p>
            <a:pPr algn="just"/>
            <a:endParaRPr lang="es-419" sz="1300" dirty="0">
              <a:latin typeface="+mn-lt"/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3692106" y="281308"/>
            <a:ext cx="5193101" cy="5289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Unidad de Inclusión </a:t>
            </a:r>
            <a:r>
              <a:rPr kumimoji="0" lang="es-EC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Social</a:t>
            </a:r>
            <a:endParaRPr kumimoji="0" lang="es-EC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t="5257" b="7733"/>
          <a:stretch/>
        </p:blipFill>
        <p:spPr>
          <a:xfrm>
            <a:off x="7345633" y="4202992"/>
            <a:ext cx="3945348" cy="178904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1505" y="1825625"/>
            <a:ext cx="2497898" cy="229780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4714" y="1825625"/>
            <a:ext cx="2386679" cy="229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9144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42" b="22429"/>
          <a:stretch/>
        </p:blipFill>
        <p:spPr>
          <a:xfrm>
            <a:off x="0" y="3425587"/>
            <a:ext cx="12192000" cy="2183643"/>
          </a:xfrm>
          <a:prstGeom prst="rect">
            <a:avLst/>
          </a:prstGeom>
        </p:spPr>
      </p:pic>
      <p:sp>
        <p:nvSpPr>
          <p:cNvPr id="3" name="TextBox 19">
            <a:extLst>
              <a:ext uri="{FF2B5EF4-FFF2-40B4-BE49-F238E27FC236}">
                <a16:creationId xmlns:a16="http://schemas.microsoft.com/office/drawing/2014/main" id="{A457016A-50EC-4769-BA1A-CE449779B61D}"/>
              </a:ext>
            </a:extLst>
          </p:cNvPr>
          <p:cNvSpPr txBox="1"/>
          <p:nvPr/>
        </p:nvSpPr>
        <p:spPr>
          <a:xfrm>
            <a:off x="2363637" y="1069676"/>
            <a:ext cx="7194431" cy="21544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endParaRPr lang="es-EC" sz="5400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s-EC" sz="5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GRACIAS</a:t>
            </a:r>
          </a:p>
          <a:p>
            <a:pPr algn="ctr"/>
            <a:endParaRPr lang="es-EC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12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E84C40C-A96C-464D-B608-10BC9CD6D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8532" y="0"/>
            <a:ext cx="12462931" cy="701039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4652" y="-76504"/>
            <a:ext cx="12461304" cy="701100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5417389" y="3285884"/>
            <a:ext cx="5936410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es-EC" sz="3600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s-EC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Ejecución Presupuestaria </a:t>
            </a:r>
            <a:endParaRPr lang="en-US" sz="3600" spc="3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7673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865632" y="1927439"/>
            <a:ext cx="5752181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Proyecto: Presupuestos Participativos</a:t>
            </a:r>
            <a:endParaRPr kumimoji="0" lang="en-US" sz="2400" b="0" i="0" u="none" strike="noStrike" kern="1200" cap="none" spc="3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4961524"/>
              </p:ext>
            </p:extLst>
          </p:nvPr>
        </p:nvGraphicFramePr>
        <p:xfrm>
          <a:off x="865632" y="2706625"/>
          <a:ext cx="6294293" cy="3270275"/>
        </p:xfrm>
        <a:graphic>
          <a:graphicData uri="http://schemas.openxmlformats.org/drawingml/2006/table">
            <a:tbl>
              <a:tblPr/>
              <a:tblGrid>
                <a:gridCol w="1449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27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11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4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64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994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SECTORES</a:t>
                      </a:r>
                    </a:p>
                    <a:p>
                      <a:pPr algn="ctr" fontAlgn="b"/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# OBRAS </a:t>
                      </a:r>
                    </a:p>
                    <a:p>
                      <a:pPr algn="ctr" fontAlgn="ctr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EJECUTADAS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MONTO DE </a:t>
                      </a:r>
                    </a:p>
                    <a:p>
                      <a:pPr algn="ctr" fontAlgn="ctr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INVERSION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PORCENTAJE DE EJECUCION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BENEFICIARIOS (# PERSONAS)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843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PUENGASI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          382,213.17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72.28%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5800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129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CENTRO HISTORICO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           65,040.00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38700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4064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LA LIBERTAD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          250,584.56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65.18%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8773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ITCHIMBIA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          288,320.00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82.18%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15000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3484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SAN JUAN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          113,032.00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40.72%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67000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5755">
                <a:tc>
                  <a:txBody>
                    <a:bodyPr/>
                    <a:lstStyle/>
                    <a:p>
                      <a:pPr algn="ctr" fontAlgn="ctr"/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ctr" fontAlgn="ctr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ctr" fontAlgn="ctr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     1,099,189.73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68.41%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C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ctr" fontAlgn="ctr"/>
                      <a:r>
                        <a:rPr lang="es-EC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37500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1" name="Gráfico 10"/>
          <p:cNvGraphicFramePr/>
          <p:nvPr>
            <p:extLst>
              <p:ext uri="{D42A27DB-BD31-4B8C-83A1-F6EECF244321}">
                <p14:modId xmlns:p14="http://schemas.microsoft.com/office/powerpoint/2010/main" val="2159452087"/>
              </p:ext>
            </p:extLst>
          </p:nvPr>
        </p:nvGraphicFramePr>
        <p:xfrm>
          <a:off x="6797614" y="1927439"/>
          <a:ext cx="5394385" cy="39907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Rectángulo redondeado 2">
            <a:extLst>
              <a:ext uri="{FF2B5EF4-FFF2-40B4-BE49-F238E27FC236}">
                <a16:creationId xmlns:a16="http://schemas.microsoft.com/office/drawing/2014/main" id="{B1D7C91E-FB7A-4D6F-822F-1C0BB4A7F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5827"/>
            <a:ext cx="8840638" cy="8971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Cuadro General de Ejecución de obras 2021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9057484" y="2311878"/>
            <a:ext cx="4373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 %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10187419" y="2619655"/>
            <a:ext cx="4373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%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8455011" y="2927432"/>
            <a:ext cx="4373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 %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9428545" y="4239318"/>
            <a:ext cx="4373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 %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TextBox 19">
            <a:extLst>
              <a:ext uri="{FF2B5EF4-FFF2-40B4-BE49-F238E27FC236}">
                <a16:creationId xmlns:a16="http://schemas.microsoft.com/office/drawing/2014/main" id="{A457016A-50EC-4769-BA1A-CE449779B61D}"/>
              </a:ext>
            </a:extLst>
          </p:cNvPr>
          <p:cNvSpPr txBox="1"/>
          <p:nvPr/>
        </p:nvSpPr>
        <p:spPr>
          <a:xfrm>
            <a:off x="423516" y="771859"/>
            <a:ext cx="7987838" cy="3877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C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Fotografías antes y después</a:t>
            </a:r>
            <a:endParaRPr lang="en-US" spc="3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256458" y="4994515"/>
            <a:ext cx="41770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/>
              <a:t>CONSTRUCCIÓN DE ESCALINATA CALLE E11, ENTRE LA LÍNEA FÉRREA Y CALLE JOSÉ ARELLANO PORTILLA, BARRIO SAN LUIS DE MONJAS, SECTOR MONJAS PUENGASI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515" y="1840466"/>
            <a:ext cx="2648936" cy="296522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4970" y="1840465"/>
            <a:ext cx="2641514" cy="2965227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7366584" y="5050730"/>
            <a:ext cx="405154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/>
              <a:t>CONSTRUCCIÓN DE ESCALINATA PASAJE 1, BARRIO BALCÓN QUITEÑO, SECTOR MONJAS PUENGASI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8324" y="1853617"/>
            <a:ext cx="2614775" cy="296522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2357" y="1840466"/>
            <a:ext cx="2421409" cy="2978378"/>
          </a:xfrm>
          <a:prstGeom prst="rect">
            <a:avLst/>
          </a:prstGeom>
        </p:spPr>
      </p:pic>
      <p:sp>
        <p:nvSpPr>
          <p:cNvPr id="11" name="Rectángulo redondeado 2">
            <a:extLst>
              <a:ext uri="{FF2B5EF4-FFF2-40B4-BE49-F238E27FC236}">
                <a16:creationId xmlns:a16="http://schemas.microsoft.com/office/drawing/2014/main" id="{B1D7C91E-FB7A-4D6F-822F-1C0BB4A7F1B8}"/>
              </a:ext>
            </a:extLst>
          </p:cNvPr>
          <p:cNvSpPr txBox="1">
            <a:spLocks/>
          </p:cNvSpPr>
          <p:nvPr/>
        </p:nvSpPr>
        <p:spPr>
          <a:xfrm>
            <a:off x="423516" y="1233932"/>
            <a:ext cx="2648936" cy="4177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rtlCol="0" anchor="ctr" anchorCtr="0">
            <a:normAutofit fontScale="7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s-EC" sz="32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Puengasí</a:t>
            </a:r>
          </a:p>
        </p:txBody>
      </p:sp>
      <p:cxnSp>
        <p:nvCxnSpPr>
          <p:cNvPr id="12" name="Conector recto 11"/>
          <p:cNvCxnSpPr/>
          <p:nvPr/>
        </p:nvCxnSpPr>
        <p:spPr>
          <a:xfrm>
            <a:off x="6205570" y="-1"/>
            <a:ext cx="20208" cy="6858001"/>
          </a:xfrm>
          <a:prstGeom prst="line">
            <a:avLst/>
          </a:prstGeom>
          <a:ln w="28575">
            <a:solidFill>
              <a:srgbClr val="3864B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697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TextBox 19">
            <a:extLst>
              <a:ext uri="{FF2B5EF4-FFF2-40B4-BE49-F238E27FC236}">
                <a16:creationId xmlns:a16="http://schemas.microsoft.com/office/drawing/2014/main" id="{A457016A-50EC-4769-BA1A-CE449779B61D}"/>
              </a:ext>
            </a:extLst>
          </p:cNvPr>
          <p:cNvSpPr txBox="1"/>
          <p:nvPr/>
        </p:nvSpPr>
        <p:spPr>
          <a:xfrm>
            <a:off x="833127" y="757910"/>
            <a:ext cx="7987838" cy="3877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C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Fotografías antes y después</a:t>
            </a:r>
            <a:endParaRPr lang="en-US" spc="3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821848" y="5363847"/>
            <a:ext cx="475280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/>
              <a:t>REHABILITACION DEL ESPACIO VERDE ENTRE BALAO Y PALESTINA, BARRIO EL PANECILLO, SECTOR CENTRO HISTORICO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668" y="1952517"/>
            <a:ext cx="4558306" cy="318882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4537" y="1952517"/>
            <a:ext cx="4727274" cy="3188826"/>
          </a:xfrm>
          <a:prstGeom prst="rect">
            <a:avLst/>
          </a:prstGeom>
        </p:spPr>
      </p:pic>
      <p:sp>
        <p:nvSpPr>
          <p:cNvPr id="8" name="Rectángulo redondeado 2">
            <a:extLst>
              <a:ext uri="{FF2B5EF4-FFF2-40B4-BE49-F238E27FC236}">
                <a16:creationId xmlns:a16="http://schemas.microsoft.com/office/drawing/2014/main" id="{B1D7C91E-FB7A-4D6F-822F-1C0BB4A7F1B8}"/>
              </a:ext>
            </a:extLst>
          </p:cNvPr>
          <p:cNvSpPr txBox="1">
            <a:spLocks/>
          </p:cNvSpPr>
          <p:nvPr/>
        </p:nvSpPr>
        <p:spPr>
          <a:xfrm>
            <a:off x="833126" y="1233932"/>
            <a:ext cx="2239325" cy="4177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rtlCol="0" anchor="ctr" anchorCtr="0">
            <a:normAutofit fontScale="6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s-EC" sz="32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Centro Histórico</a:t>
            </a:r>
          </a:p>
        </p:txBody>
      </p:sp>
    </p:spTree>
    <p:extLst>
      <p:ext uri="{BB962C8B-B14F-4D97-AF65-F5344CB8AC3E}">
        <p14:creationId xmlns:p14="http://schemas.microsoft.com/office/powerpoint/2010/main" val="55383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TextBox 19">
            <a:extLst>
              <a:ext uri="{FF2B5EF4-FFF2-40B4-BE49-F238E27FC236}">
                <a16:creationId xmlns:a16="http://schemas.microsoft.com/office/drawing/2014/main" id="{A457016A-50EC-4769-BA1A-CE449779B61D}"/>
              </a:ext>
            </a:extLst>
          </p:cNvPr>
          <p:cNvSpPr txBox="1"/>
          <p:nvPr/>
        </p:nvSpPr>
        <p:spPr>
          <a:xfrm>
            <a:off x="833127" y="757910"/>
            <a:ext cx="7987838" cy="3877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C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Fotografías antes y después</a:t>
            </a:r>
            <a:endParaRPr lang="en-US" spc="3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312543" y="5747993"/>
            <a:ext cx="503782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/>
              <a:t>REHABILITACION ESPACIO PUBLICO PREDIO N° 196382, CANCHA Y PARQUE, CALLE RIO SILANCHI Y PITZARA, BARRIO NUEVA AURORA, SECTOR LA LIBERTAD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000" y="2012156"/>
            <a:ext cx="4801558" cy="342013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727" y="2012156"/>
            <a:ext cx="4890499" cy="3345412"/>
          </a:xfrm>
          <a:prstGeom prst="rect">
            <a:avLst/>
          </a:prstGeom>
        </p:spPr>
      </p:pic>
      <p:sp>
        <p:nvSpPr>
          <p:cNvPr id="8" name="Rectángulo redondeado 2">
            <a:extLst>
              <a:ext uri="{FF2B5EF4-FFF2-40B4-BE49-F238E27FC236}">
                <a16:creationId xmlns:a16="http://schemas.microsoft.com/office/drawing/2014/main" id="{B1D7C91E-FB7A-4D6F-822F-1C0BB4A7F1B8}"/>
              </a:ext>
            </a:extLst>
          </p:cNvPr>
          <p:cNvSpPr txBox="1">
            <a:spLocks/>
          </p:cNvSpPr>
          <p:nvPr/>
        </p:nvSpPr>
        <p:spPr>
          <a:xfrm>
            <a:off x="833127" y="1244596"/>
            <a:ext cx="2239325" cy="4177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rtlCol="0" anchor="ctr" anchorCtr="0">
            <a:normAutofit fontScale="7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s-EC" sz="32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 Libertad</a:t>
            </a:r>
          </a:p>
        </p:txBody>
      </p:sp>
    </p:spTree>
    <p:extLst>
      <p:ext uri="{BB962C8B-B14F-4D97-AF65-F5344CB8AC3E}">
        <p14:creationId xmlns:p14="http://schemas.microsoft.com/office/powerpoint/2010/main" val="57481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1768</TotalTime>
  <Words>1943</Words>
  <Application>Microsoft Office PowerPoint</Application>
  <PresentationFormat>Widescreen</PresentationFormat>
  <Paragraphs>439</Paragraphs>
  <Slides>44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Tema de Office</vt:lpstr>
      <vt:lpstr>PowerPoint Presentation</vt:lpstr>
      <vt:lpstr> Administración Zonal Manuela Sáenz </vt:lpstr>
      <vt:lpstr>Introducción</vt:lpstr>
      <vt:lpstr>PowerPoint Presentation</vt:lpstr>
      <vt:lpstr>PowerPoint Presentation</vt:lpstr>
      <vt:lpstr>Cuadro General de Ejecución de obras 2021</vt:lpstr>
      <vt:lpstr>PowerPoint Presentation</vt:lpstr>
      <vt:lpstr>PowerPoint Presentation</vt:lpstr>
      <vt:lpstr>PowerPoint Presentation</vt:lpstr>
      <vt:lpstr>PowerPoint Presentation</vt:lpstr>
      <vt:lpstr>Fotografías antes y después </vt:lpstr>
      <vt:lpstr>Cuadro General de Ejecución de Obras 2021</vt:lpstr>
      <vt:lpstr>PowerPoint Presentation</vt:lpstr>
      <vt:lpstr>PowerPoint Presentation</vt:lpstr>
      <vt:lpstr>PowerPoint Presentation</vt:lpstr>
      <vt:lpstr>PowerPoint Presentation</vt:lpstr>
      <vt:lpstr>Unidad de Espacio Público</vt:lpstr>
      <vt:lpstr>Unidad de Espacio Público</vt:lpstr>
      <vt:lpstr>PowerPoint Presentation</vt:lpstr>
      <vt:lpstr>Mega Balcón de Servicios Ciudadanos</vt:lpstr>
      <vt:lpstr>Mega Balcón de Servicios Ciudadanos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Unidad de Ambiente</vt:lpstr>
      <vt:lpstr>Agencia de Desarrollo Local</vt:lpstr>
      <vt:lpstr>Arte, Cultura y Patrimonio</vt:lpstr>
      <vt:lpstr>PowerPoint Presentation</vt:lpstr>
      <vt:lpstr>Unidad de Salud</vt:lpstr>
      <vt:lpstr>Unidad de Salud</vt:lpstr>
      <vt:lpstr>Unidad de Salud</vt:lpstr>
      <vt:lpstr>Unidad de Salud</vt:lpstr>
      <vt:lpstr>Unidad de Seguridad</vt:lpstr>
      <vt:lpstr>Unidad de Seguridad</vt:lpstr>
      <vt:lpstr>Unidad de Seguridad</vt:lpstr>
      <vt:lpstr>Casa Somos Quito</vt:lpstr>
      <vt:lpstr>Casa Somos Quito</vt:lpstr>
      <vt:lpstr>PowerPoint Presentation</vt:lpstr>
      <vt:lpstr>PowerPoint Presentation</vt:lpstr>
      <vt:lpstr>PROMOCIÓN DE DERECHOS DE GRUPOS DE ATENCIÓN PRIORITARIA Y EN SITUACIÓN DE VULNERABILIDAD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Carlos Alfredo Aguirre Barreiros</dc:creator>
  <cp:lastModifiedBy>Jose Orozco</cp:lastModifiedBy>
  <cp:revision>118</cp:revision>
  <dcterms:created xsi:type="dcterms:W3CDTF">2021-05-14T15:24:53Z</dcterms:created>
  <dcterms:modified xsi:type="dcterms:W3CDTF">2022-04-26T13:09:26Z</dcterms:modified>
</cp:coreProperties>
</file>